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2.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3.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4.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7"/>
  </p:sldMasterIdLst>
  <p:notesMasterIdLst>
    <p:notesMasterId r:id="rId33"/>
  </p:notesMasterIdLst>
  <p:handoutMasterIdLst>
    <p:handoutMasterId r:id="rId34"/>
  </p:handoutMasterIdLst>
  <p:sldIdLst>
    <p:sldId id="260" r:id="rId8"/>
    <p:sldId id="266" r:id="rId9"/>
    <p:sldId id="264" r:id="rId10"/>
    <p:sldId id="273" r:id="rId11"/>
    <p:sldId id="267" r:id="rId12"/>
    <p:sldId id="271" r:id="rId13"/>
    <p:sldId id="272" r:id="rId14"/>
    <p:sldId id="268" r:id="rId15"/>
    <p:sldId id="274" r:id="rId16"/>
    <p:sldId id="275" r:id="rId17"/>
    <p:sldId id="276" r:id="rId18"/>
    <p:sldId id="280" r:id="rId19"/>
    <p:sldId id="277" r:id="rId20"/>
    <p:sldId id="281" r:id="rId21"/>
    <p:sldId id="282" r:id="rId22"/>
    <p:sldId id="278" r:id="rId23"/>
    <p:sldId id="279" r:id="rId24"/>
    <p:sldId id="283" r:id="rId25"/>
    <p:sldId id="284" r:id="rId26"/>
    <p:sldId id="285" r:id="rId27"/>
    <p:sldId id="286" r:id="rId28"/>
    <p:sldId id="288" r:id="rId29"/>
    <p:sldId id="287" r:id="rId30"/>
    <p:sldId id="289" r:id="rId31"/>
    <p:sldId id="290" r:id="rId3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
          <p15:clr>
            <a:srgbClr val="A4A3A4"/>
          </p15:clr>
        </p15:guide>
        <p15:guide id="2" orient="horz" pos="4182">
          <p15:clr>
            <a:srgbClr val="A4A3A4"/>
          </p15:clr>
        </p15:guide>
        <p15:guide id="3" orient="horz" pos="1020">
          <p15:clr>
            <a:srgbClr val="A4A3A4"/>
          </p15:clr>
        </p15:guide>
        <p15:guide id="4" orient="horz" pos="3882">
          <p15:clr>
            <a:srgbClr val="A4A3A4"/>
          </p15:clr>
        </p15:guide>
        <p15:guide id="5" orient="horz" pos="2149">
          <p15:clr>
            <a:srgbClr val="A4A3A4"/>
          </p15:clr>
        </p15:guide>
        <p15:guide id="6" orient="horz" pos="3698">
          <p15:clr>
            <a:srgbClr val="A4A3A4"/>
          </p15:clr>
        </p15:guide>
        <p15:guide id="7" orient="horz" pos="570">
          <p15:clr>
            <a:srgbClr val="A4A3A4"/>
          </p15:clr>
        </p15:guide>
        <p15:guide id="8" pos="2066">
          <p15:clr>
            <a:srgbClr val="A4A3A4"/>
          </p15:clr>
        </p15:guide>
        <p15:guide id="9" pos="2665">
          <p15:clr>
            <a:srgbClr val="A4A3A4"/>
          </p15:clr>
        </p15:guide>
        <p15:guide id="10" pos="2774">
          <p15:clr>
            <a:srgbClr val="A4A3A4"/>
          </p15:clr>
        </p15:guide>
        <p15:guide id="11" pos="372">
          <p15:clr>
            <a:srgbClr val="A4A3A4"/>
          </p15:clr>
        </p15:guide>
        <p15:guide id="12" pos="5601">
          <p15:clr>
            <a:srgbClr val="A4A3A4"/>
          </p15:clr>
        </p15:guide>
        <p15:guide id="13" pos="144">
          <p15:clr>
            <a:srgbClr val="A4A3A4"/>
          </p15:clr>
        </p15:guide>
        <p15:guide id="14" pos="308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5BB4"/>
    <a:srgbClr val="8D73A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6385" autoAdjust="0"/>
  </p:normalViewPr>
  <p:slideViewPr>
    <p:cSldViewPr snapToGrid="0" snapToObjects="1">
      <p:cViewPr>
        <p:scale>
          <a:sx n="90" d="100"/>
          <a:sy n="90" d="100"/>
        </p:scale>
        <p:origin x="516" y="192"/>
      </p:cViewPr>
      <p:guideLst>
        <p:guide orient="horz" pos="204"/>
        <p:guide orient="horz" pos="4182"/>
        <p:guide orient="horz" pos="1020"/>
        <p:guide orient="horz" pos="3882"/>
        <p:guide orient="horz" pos="2149"/>
        <p:guide orient="horz" pos="3698"/>
        <p:guide orient="horz" pos="570"/>
        <p:guide pos="2066"/>
        <p:guide pos="2665"/>
        <p:guide pos="2774"/>
        <p:guide pos="372"/>
        <p:guide pos="5601"/>
        <p:guide pos="144"/>
        <p:guide pos="30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36" d="100"/>
          <a:sy n="136" d="100"/>
        </p:scale>
        <p:origin x="-4216" y="-12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D:\files\SPE\Aberdeen%20offshore%20europe%202015\IOGP%20FatalIncidents%202005-2015%20for%20DROPS%20review%20Offshore%20Europe.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047997710019445E-2"/>
          <c:y val="0.20488578765244819"/>
          <c:w val="0.46236551223296068"/>
          <c:h val="0.77935376714351723"/>
        </c:manualLayout>
      </c:layout>
      <c:pieChart>
        <c:varyColors val="1"/>
        <c:ser>
          <c:idx val="0"/>
          <c:order val="0"/>
          <c:tx>
            <c:strRef>
              <c:f>'pivot table results (inc2015)'!$F$151</c:f>
              <c:strCache>
                <c:ptCount val="1"/>
                <c:pt idx="0">
                  <c:v>Count of Workforce Deaths</c:v>
                </c:pt>
              </c:strCache>
            </c:strRef>
          </c:tx>
          <c:dLbls>
            <c:dLbl>
              <c:idx val="8"/>
              <c:layout>
                <c:manualLayout>
                  <c:x val="-8.7177973489659041E-3"/>
                  <c:y val="-2.3911020878212258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9"/>
              <c:layout>
                <c:manualLayout>
                  <c:x val="-2.4915739399638905E-2"/>
                  <c:y val="-3.9851701463687099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10"/>
              <c:layout>
                <c:manualLayout>
                  <c:x val="-1.4327848671851582E-2"/>
                  <c:y val="-5.5792382049161919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11"/>
              <c:layout>
                <c:manualLayout>
                  <c:x val="1.8902060923903469E-2"/>
                  <c:y val="-6.6914772272629583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dLblPos val="outEnd"/>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'pivot table results (inc2015)'!$E$152:$E$163</c:f>
              <c:strCache>
                <c:ptCount val="12"/>
                <c:pt idx="0">
                  <c:v>Struck by</c:v>
                </c:pt>
                <c:pt idx="1">
                  <c:v>Explosions or burns</c:v>
                </c:pt>
                <c:pt idx="2">
                  <c:v>Caught in, under or between</c:v>
                </c:pt>
                <c:pt idx="3">
                  <c:v>Other</c:v>
                </c:pt>
                <c:pt idx="4">
                  <c:v>Falls from height</c:v>
                </c:pt>
                <c:pt idx="5">
                  <c:v>Water related, drowning</c:v>
                </c:pt>
                <c:pt idx="6">
                  <c:v>Assault or violent act</c:v>
                </c:pt>
                <c:pt idx="7">
                  <c:v>Pressure release</c:v>
                </c:pt>
                <c:pt idx="8">
                  <c:v>Exposure electrical</c:v>
                </c:pt>
                <c:pt idx="9">
                  <c:v>Confined space</c:v>
                </c:pt>
                <c:pt idx="10">
                  <c:v>Exposure noise, chemical, biological, vibration</c:v>
                </c:pt>
                <c:pt idx="11">
                  <c:v>Overexertion, strain</c:v>
                </c:pt>
              </c:strCache>
            </c:strRef>
          </c:cat>
          <c:val>
            <c:numRef>
              <c:f>'pivot table results (inc2015)'!$F$152:$F$163</c:f>
              <c:numCache>
                <c:formatCode>General</c:formatCode>
                <c:ptCount val="12"/>
                <c:pt idx="0">
                  <c:v>275</c:v>
                </c:pt>
                <c:pt idx="1">
                  <c:v>131</c:v>
                </c:pt>
                <c:pt idx="2">
                  <c:v>109</c:v>
                </c:pt>
                <c:pt idx="3">
                  <c:v>99</c:v>
                </c:pt>
                <c:pt idx="4">
                  <c:v>77</c:v>
                </c:pt>
                <c:pt idx="5">
                  <c:v>64</c:v>
                </c:pt>
                <c:pt idx="6">
                  <c:v>48</c:v>
                </c:pt>
                <c:pt idx="7">
                  <c:v>44</c:v>
                </c:pt>
                <c:pt idx="8">
                  <c:v>35</c:v>
                </c:pt>
                <c:pt idx="9">
                  <c:v>23</c:v>
                </c:pt>
                <c:pt idx="10">
                  <c:v>7</c:v>
                </c:pt>
                <c:pt idx="11">
                  <c:v>2</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54903830239876639"/>
          <c:y val="0.11688864488465588"/>
          <c:w val="0.44866862230456489"/>
          <c:h val="0.88246033704022309"/>
        </c:manualLayou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762376792106516E-2"/>
          <c:y val="0.15340675124805273"/>
          <c:w val="0.45287850516212358"/>
          <c:h val="0.77698131033138473"/>
        </c:manualLayout>
      </c:layout>
      <c:pieChart>
        <c:varyColors val="1"/>
        <c:ser>
          <c:idx val="0"/>
          <c:order val="0"/>
          <c:tx>
            <c:strRef>
              <c:f>'pivot table results (inc2015)'!$F$168</c:f>
              <c:strCache>
                <c:ptCount val="1"/>
                <c:pt idx="0">
                  <c:v>Count of Workforce Deaths</c:v>
                </c:pt>
              </c:strCache>
            </c:strRef>
          </c:tx>
          <c:dLbls>
            <c:dLbl>
              <c:idx val="8"/>
              <c:layout>
                <c:manualLayout>
                  <c:x val="-5.3583400453222994E-3"/>
                  <c:y val="-1.2454138696610644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9"/>
              <c:layout>
                <c:manualLayout>
                  <c:x val="-1.3395850113305711E-2"/>
                  <c:y val="-2.4908277393221288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10"/>
              <c:layout>
                <c:manualLayout>
                  <c:x val="-8.0375100679834117E-3"/>
                  <c:y val="-4.5665175220905706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11"/>
              <c:layout>
                <c:manualLayout>
                  <c:x val="8.0375100679834117E-3"/>
                  <c:y val="-5.3967934351979469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dLblPos val="outEnd"/>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'pivot table results (inc2015)'!$E$169:$E$180</c:f>
              <c:strCache>
                <c:ptCount val="12"/>
                <c:pt idx="0">
                  <c:v>Maintenance, inspection, testing</c:v>
                </c:pt>
                <c:pt idx="1">
                  <c:v>Transport - Land</c:v>
                </c:pt>
                <c:pt idx="2">
                  <c:v>Construction, commissioning, decommissioning</c:v>
                </c:pt>
                <c:pt idx="3">
                  <c:v>Drilling, workover, well services</c:v>
                </c:pt>
                <c:pt idx="4">
                  <c:v>Transport - Air</c:v>
                </c:pt>
                <c:pt idx="5">
                  <c:v>Lifting, crane, rigging, deck operations</c:v>
                </c:pt>
                <c:pt idx="6">
                  <c:v>Transport - Water, incl. marine activity</c:v>
                </c:pt>
                <c:pt idx="7">
                  <c:v>Production operations</c:v>
                </c:pt>
                <c:pt idx="8">
                  <c:v>Seismic / survey operations</c:v>
                </c:pt>
                <c:pt idx="9">
                  <c:v>Office, warehouse, accommodation, catering</c:v>
                </c:pt>
                <c:pt idx="10">
                  <c:v>Unspecified - other</c:v>
                </c:pt>
                <c:pt idx="11">
                  <c:v>Diving, subsea, ROV</c:v>
                </c:pt>
              </c:strCache>
            </c:strRef>
          </c:cat>
          <c:val>
            <c:numRef>
              <c:f>'pivot table results (inc2015)'!$F$169:$F$180</c:f>
              <c:numCache>
                <c:formatCode>General</c:formatCode>
                <c:ptCount val="12"/>
                <c:pt idx="0">
                  <c:v>183</c:v>
                </c:pt>
                <c:pt idx="1">
                  <c:v>181</c:v>
                </c:pt>
                <c:pt idx="2">
                  <c:v>114</c:v>
                </c:pt>
                <c:pt idx="3">
                  <c:v>116</c:v>
                </c:pt>
                <c:pt idx="4">
                  <c:v>87</c:v>
                </c:pt>
                <c:pt idx="5">
                  <c:v>72</c:v>
                </c:pt>
                <c:pt idx="6">
                  <c:v>49</c:v>
                </c:pt>
                <c:pt idx="7">
                  <c:v>46</c:v>
                </c:pt>
                <c:pt idx="8">
                  <c:v>27</c:v>
                </c:pt>
                <c:pt idx="9">
                  <c:v>17</c:v>
                </c:pt>
                <c:pt idx="10">
                  <c:v>14</c:v>
                </c:pt>
                <c:pt idx="11">
                  <c:v>8</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57956734146591526"/>
          <c:y val="0.10756424706858364"/>
          <c:w val="0.41243670724519294"/>
          <c:h val="0.87718543891156842"/>
        </c:manualLayou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9381973750645E-2"/>
          <c:y val="0.14336915764410985"/>
          <c:w val="0.45287850516212358"/>
          <c:h val="0.77698131033138473"/>
        </c:manualLayout>
      </c:layout>
      <c:pieChart>
        <c:varyColors val="1"/>
        <c:ser>
          <c:idx val="0"/>
          <c:order val="0"/>
          <c:dPt>
            <c:idx val="2"/>
            <c:bubble3D val="0"/>
            <c:spPr>
              <a:solidFill>
                <a:srgbClr val="FFC000"/>
              </a:solidFill>
            </c:spPr>
          </c:dPt>
          <c:dPt>
            <c:idx val="6"/>
            <c:bubble3D val="0"/>
            <c:spPr>
              <a:solidFill>
                <a:srgbClr val="FF0000"/>
              </a:solidFill>
            </c:spPr>
          </c:dPt>
          <c:dLbls>
            <c:dLbl>
              <c:idx val="14"/>
              <c:layout>
                <c:manualLayout>
                  <c:x val="-3.5134230049256024E-3"/>
                  <c:y val="-1.2377826828842203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15"/>
              <c:layout>
                <c:manualLayout>
                  <c:x val="-1.7567115024627851E-3"/>
                  <c:y val="-3.094456707210547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16"/>
              <c:layout>
                <c:manualLayout>
                  <c:x val="-3.2206005498627295E-17"/>
                  <c:y val="-3.0944567072105477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17"/>
              <c:layout>
                <c:manualLayout>
                  <c:x val="1.2296980517239431E-2"/>
                  <c:y val="-3.094456707210547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dLblPos val="outEnd"/>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'pivot table results (inc2015)'!$E$185:$E$202</c:f>
              <c:strCache>
                <c:ptCount val="18"/>
                <c:pt idx="0">
                  <c:v>Line of fire - safe area</c:v>
                </c:pt>
                <c:pt idx="1">
                  <c:v>Journey management</c:v>
                </c:pt>
                <c:pt idx="2">
                  <c:v>Work at height</c:v>
                </c:pt>
                <c:pt idx="3">
                  <c:v>PPE (Including flotation device)</c:v>
                </c:pt>
                <c:pt idx="4">
                  <c:v>Isolation</c:v>
                </c:pt>
                <c:pt idx="5">
                  <c:v>Seat belt</c:v>
                </c:pt>
                <c:pt idx="6">
                  <c:v>Dropped objects</c:v>
                </c:pt>
                <c:pt idx="7">
                  <c:v>Confined space</c:v>
                </c:pt>
                <c:pt idx="8">
                  <c:v>Gas test</c:v>
                </c:pt>
                <c:pt idx="9">
                  <c:v>Permit to work</c:v>
                </c:pt>
                <c:pt idx="10">
                  <c:v>Suspended load</c:v>
                </c:pt>
                <c:pt idx="11">
                  <c:v>Insufficient information to assign a Rule</c:v>
                </c:pt>
                <c:pt idx="12">
                  <c:v>Lift plan</c:v>
                </c:pt>
                <c:pt idx="13">
                  <c:v>System override</c:v>
                </c:pt>
                <c:pt idx="14">
                  <c:v>Excavation</c:v>
                </c:pt>
                <c:pt idx="15">
                  <c:v>Overhead power lines</c:v>
                </c:pt>
                <c:pt idx="16">
                  <c:v>Speeding / phone</c:v>
                </c:pt>
                <c:pt idx="17">
                  <c:v>Drugs and alcohol</c:v>
                </c:pt>
              </c:strCache>
            </c:strRef>
          </c:cat>
          <c:val>
            <c:numRef>
              <c:f>'pivot table results (inc2015)'!$F$185:$F$202</c:f>
              <c:numCache>
                <c:formatCode>General</c:formatCode>
                <c:ptCount val="18"/>
                <c:pt idx="0">
                  <c:v>135</c:v>
                </c:pt>
                <c:pt idx="1">
                  <c:v>89</c:v>
                </c:pt>
                <c:pt idx="2">
                  <c:v>72</c:v>
                </c:pt>
                <c:pt idx="3">
                  <c:v>49</c:v>
                </c:pt>
                <c:pt idx="4">
                  <c:v>43</c:v>
                </c:pt>
                <c:pt idx="5">
                  <c:v>29</c:v>
                </c:pt>
                <c:pt idx="6">
                  <c:v>31</c:v>
                </c:pt>
                <c:pt idx="7">
                  <c:v>23</c:v>
                </c:pt>
                <c:pt idx="8">
                  <c:v>27</c:v>
                </c:pt>
                <c:pt idx="9">
                  <c:v>16</c:v>
                </c:pt>
                <c:pt idx="10">
                  <c:v>16</c:v>
                </c:pt>
                <c:pt idx="11">
                  <c:v>26</c:v>
                </c:pt>
                <c:pt idx="12">
                  <c:v>13</c:v>
                </c:pt>
                <c:pt idx="13">
                  <c:v>9</c:v>
                </c:pt>
                <c:pt idx="14">
                  <c:v>8</c:v>
                </c:pt>
                <c:pt idx="15">
                  <c:v>7</c:v>
                </c:pt>
                <c:pt idx="16">
                  <c:v>7</c:v>
                </c:pt>
                <c:pt idx="17">
                  <c:v>2</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54766585211331331"/>
          <c:y val="0.10756424706858364"/>
          <c:w val="0.44433814588768605"/>
          <c:h val="0.87718543891156842"/>
        </c:manualLayout>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Number of fatalities and Fatal Incident Rate  2005-2015 - </a:t>
            </a:r>
            <a:r>
              <a:rPr lang="en-US" dirty="0" smtClean="0"/>
              <a:t>Dropped </a:t>
            </a:r>
            <a:r>
              <a:rPr lang="en-US" dirty="0"/>
              <a:t>O</a:t>
            </a:r>
            <a:r>
              <a:rPr lang="en-US" dirty="0" smtClean="0"/>
              <a:t>bjects </a:t>
            </a:r>
            <a:r>
              <a:rPr lang="en-US" dirty="0"/>
              <a:t>related</a:t>
            </a:r>
            <a:r>
              <a:rPr lang="en-US" baseline="0" dirty="0"/>
              <a:t> </a:t>
            </a:r>
            <a:r>
              <a:rPr lang="en-US" dirty="0"/>
              <a:t>fatalities
</a:t>
            </a:r>
          </a:p>
        </c:rich>
      </c:tx>
      <c:layout/>
      <c:overlay val="0"/>
    </c:title>
    <c:autoTitleDeleted val="0"/>
    <c:plotArea>
      <c:layout/>
      <c:barChart>
        <c:barDir val="col"/>
        <c:grouping val="stacked"/>
        <c:varyColors val="0"/>
        <c:ser>
          <c:idx val="0"/>
          <c:order val="0"/>
          <c:tx>
            <c:strRef>
              <c:f>'pivot table results (inc2015)'!$F$126</c:f>
              <c:strCache>
                <c:ptCount val="1"/>
                <c:pt idx="0">
                  <c:v>Dropped objects</c:v>
                </c:pt>
              </c:strCache>
            </c:strRef>
          </c:tx>
          <c:spPr>
            <a:solidFill>
              <a:srgbClr val="FF66FF"/>
            </a:solidFill>
          </c:spPr>
          <c:invertIfNegative val="0"/>
          <c:dLbls>
            <c:dLbl>
              <c:idx val="0"/>
              <c:layout>
                <c:manualLayout>
                  <c:x val="1.2731334408019993E-17"/>
                  <c:y val="-3.703703703703703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7777777777777779E-3"/>
                  <c:y val="-4.166666666666666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4.166666666666658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3.240740740740740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2.777777777777777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3.240740740740740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
                  <c:y val="-3.703703703703703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
                  <c:y val="-3.703703703703703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
                  <c:y val="-4.166666666666666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
                  <c:y val="-3.703703703703703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2.2675736961451248E-3"/>
                  <c:y val="-3.559510982983248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'pivot table results (inc2015)'!$E$127:$E$137</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'pivot table results (inc2015)'!$F$127:$F$137</c:f>
              <c:numCache>
                <c:formatCode>General</c:formatCode>
                <c:ptCount val="11"/>
                <c:pt idx="0">
                  <c:v>2</c:v>
                </c:pt>
                <c:pt idx="1">
                  <c:v>4</c:v>
                </c:pt>
                <c:pt idx="2">
                  <c:v>1</c:v>
                </c:pt>
                <c:pt idx="3">
                  <c:v>3</c:v>
                </c:pt>
                <c:pt idx="4">
                  <c:v>6</c:v>
                </c:pt>
                <c:pt idx="5">
                  <c:v>1</c:v>
                </c:pt>
                <c:pt idx="6">
                  <c:v>1</c:v>
                </c:pt>
                <c:pt idx="7">
                  <c:v>0</c:v>
                </c:pt>
                <c:pt idx="8">
                  <c:v>1</c:v>
                </c:pt>
                <c:pt idx="9">
                  <c:v>7</c:v>
                </c:pt>
                <c:pt idx="10">
                  <c:v>5</c:v>
                </c:pt>
              </c:numCache>
            </c:numRef>
          </c:val>
        </c:ser>
        <c:ser>
          <c:idx val="1"/>
          <c:order val="1"/>
          <c:tx>
            <c:strRef>
              <c:f>'pivot table results (inc2015)'!$G$126</c:f>
              <c:strCache>
                <c:ptCount val="1"/>
                <c:pt idx="0">
                  <c:v>Other Fatalities</c:v>
                </c:pt>
              </c:strCache>
            </c:strRef>
          </c:tx>
          <c:spPr>
            <a:solidFill>
              <a:srgbClr val="0070C0"/>
            </a:solidFill>
          </c:spPr>
          <c:invertIfNegative val="0"/>
          <c:cat>
            <c:strRef>
              <c:f>'pivot table results (inc2015)'!$E$127:$E$137</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'pivot table results (inc2015)'!$G$127:$G$137</c:f>
              <c:numCache>
                <c:formatCode>General</c:formatCode>
                <c:ptCount val="11"/>
                <c:pt idx="0">
                  <c:v>82</c:v>
                </c:pt>
                <c:pt idx="1">
                  <c:v>111</c:v>
                </c:pt>
                <c:pt idx="2">
                  <c:v>86</c:v>
                </c:pt>
                <c:pt idx="3">
                  <c:v>100</c:v>
                </c:pt>
                <c:pt idx="4">
                  <c:v>93</c:v>
                </c:pt>
                <c:pt idx="5">
                  <c:v>93</c:v>
                </c:pt>
                <c:pt idx="6">
                  <c:v>64</c:v>
                </c:pt>
                <c:pt idx="7">
                  <c:v>88</c:v>
                </c:pt>
                <c:pt idx="8">
                  <c:v>79</c:v>
                </c:pt>
                <c:pt idx="9">
                  <c:v>38</c:v>
                </c:pt>
                <c:pt idx="10">
                  <c:v>48</c:v>
                </c:pt>
              </c:numCache>
            </c:numRef>
          </c:val>
        </c:ser>
        <c:dLbls>
          <c:showLegendKey val="0"/>
          <c:showVal val="0"/>
          <c:showCatName val="0"/>
          <c:showSerName val="0"/>
          <c:showPercent val="0"/>
          <c:showBubbleSize val="0"/>
        </c:dLbls>
        <c:gapWidth val="150"/>
        <c:overlap val="100"/>
        <c:axId val="615390944"/>
        <c:axId val="615390552"/>
      </c:barChart>
      <c:lineChart>
        <c:grouping val="standard"/>
        <c:varyColors val="0"/>
        <c:ser>
          <c:idx val="2"/>
          <c:order val="2"/>
          <c:tx>
            <c:strRef>
              <c:f>'pivot table results (inc2015)'!$H$126</c:f>
              <c:strCache>
                <c:ptCount val="1"/>
                <c:pt idx="0">
                  <c:v>FAR</c:v>
                </c:pt>
              </c:strCache>
            </c:strRef>
          </c:tx>
          <c:spPr>
            <a:ln>
              <a:solidFill>
                <a:srgbClr val="FF0000"/>
              </a:solidFill>
            </a:ln>
          </c:spPr>
          <c:marker>
            <c:symbol val="none"/>
          </c:marker>
          <c:cat>
            <c:strRef>
              <c:f>'pivot table results (inc2015)'!$E$127:$E$137</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'pivot table results (inc2015)'!$H$127:$H$137</c:f>
              <c:numCache>
                <c:formatCode>General</c:formatCode>
                <c:ptCount val="11"/>
                <c:pt idx="0">
                  <c:v>3.53</c:v>
                </c:pt>
                <c:pt idx="1">
                  <c:v>3.92</c:v>
                </c:pt>
                <c:pt idx="2">
                  <c:v>2.99</c:v>
                </c:pt>
                <c:pt idx="3">
                  <c:v>3.12</c:v>
                </c:pt>
                <c:pt idx="4">
                  <c:v>2.76</c:v>
                </c:pt>
                <c:pt idx="5">
                  <c:v>2.76</c:v>
                </c:pt>
                <c:pt idx="6">
                  <c:v>1.88</c:v>
                </c:pt>
                <c:pt idx="7">
                  <c:v>2.38</c:v>
                </c:pt>
                <c:pt idx="8">
                  <c:v>2.12</c:v>
                </c:pt>
                <c:pt idx="9">
                  <c:v>1.03</c:v>
                </c:pt>
                <c:pt idx="10">
                  <c:v>1.45</c:v>
                </c:pt>
              </c:numCache>
            </c:numRef>
          </c:val>
          <c:smooth val="0"/>
        </c:ser>
        <c:dLbls>
          <c:showLegendKey val="0"/>
          <c:showVal val="0"/>
          <c:showCatName val="0"/>
          <c:showSerName val="0"/>
          <c:showPercent val="0"/>
          <c:showBubbleSize val="0"/>
        </c:dLbls>
        <c:marker val="1"/>
        <c:smooth val="0"/>
        <c:axId val="615388200"/>
        <c:axId val="615390160"/>
      </c:lineChart>
      <c:catAx>
        <c:axId val="615390944"/>
        <c:scaling>
          <c:orientation val="minMax"/>
        </c:scaling>
        <c:delete val="0"/>
        <c:axPos val="b"/>
        <c:numFmt formatCode="General" sourceLinked="0"/>
        <c:majorTickMark val="out"/>
        <c:minorTickMark val="none"/>
        <c:tickLblPos val="nextTo"/>
        <c:crossAx val="615390552"/>
        <c:crosses val="autoZero"/>
        <c:auto val="1"/>
        <c:lblAlgn val="ctr"/>
        <c:lblOffset val="100"/>
        <c:noMultiLvlLbl val="0"/>
      </c:catAx>
      <c:valAx>
        <c:axId val="615390552"/>
        <c:scaling>
          <c:orientation val="minMax"/>
        </c:scaling>
        <c:delete val="0"/>
        <c:axPos val="l"/>
        <c:majorGridlines/>
        <c:numFmt formatCode="General" sourceLinked="1"/>
        <c:majorTickMark val="out"/>
        <c:minorTickMark val="none"/>
        <c:tickLblPos val="nextTo"/>
        <c:crossAx val="615390944"/>
        <c:crosses val="autoZero"/>
        <c:crossBetween val="between"/>
      </c:valAx>
      <c:valAx>
        <c:axId val="615390160"/>
        <c:scaling>
          <c:orientation val="minMax"/>
        </c:scaling>
        <c:delete val="0"/>
        <c:axPos val="r"/>
        <c:numFmt formatCode="General" sourceLinked="1"/>
        <c:majorTickMark val="out"/>
        <c:minorTickMark val="none"/>
        <c:tickLblPos val="nextTo"/>
        <c:crossAx val="615388200"/>
        <c:crosses val="max"/>
        <c:crossBetween val="between"/>
      </c:valAx>
      <c:catAx>
        <c:axId val="615388200"/>
        <c:scaling>
          <c:orientation val="minMax"/>
        </c:scaling>
        <c:delete val="1"/>
        <c:axPos val="b"/>
        <c:numFmt formatCode="General" sourceLinked="1"/>
        <c:majorTickMark val="out"/>
        <c:minorTickMark val="none"/>
        <c:tickLblPos val="nextTo"/>
        <c:crossAx val="615390160"/>
        <c:crosses val="autoZero"/>
        <c:auto val="1"/>
        <c:lblAlgn val="ctr"/>
        <c:lblOffset val="100"/>
        <c:noMultiLvlLbl val="0"/>
      </c:catAx>
    </c:plotArea>
    <c:legend>
      <c:legendPos val="b"/>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Number of fatalities and Fatal Incident Rate  2005-2015 highlighting </a:t>
            </a:r>
            <a:endParaRPr lang="en-US" dirty="0" smtClean="0"/>
          </a:p>
          <a:p>
            <a:pPr>
              <a:defRPr/>
            </a:pPr>
            <a:r>
              <a:rPr lang="en-US" dirty="0" smtClean="0"/>
              <a:t>Work </a:t>
            </a:r>
            <a:r>
              <a:rPr lang="en-US" dirty="0"/>
              <a:t>at Height related fatalities</a:t>
            </a:r>
          </a:p>
        </c:rich>
      </c:tx>
      <c:layout/>
      <c:overlay val="1"/>
    </c:title>
    <c:autoTitleDeleted val="0"/>
    <c:plotArea>
      <c:layout>
        <c:manualLayout>
          <c:layoutTarget val="inner"/>
          <c:xMode val="edge"/>
          <c:yMode val="edge"/>
          <c:x val="0.14121828521434818"/>
          <c:y val="0.17648484324247141"/>
          <c:w val="0.72738440507436586"/>
          <c:h val="0.69119983688718134"/>
        </c:manualLayout>
      </c:layout>
      <c:barChart>
        <c:barDir val="col"/>
        <c:grouping val="stacked"/>
        <c:varyColors val="0"/>
        <c:ser>
          <c:idx val="0"/>
          <c:order val="0"/>
          <c:tx>
            <c:strRef>
              <c:f>'pivot table results (inc2015)'!$F$44</c:f>
              <c:strCache>
                <c:ptCount val="1"/>
                <c:pt idx="0">
                  <c:v>Work at height related fatalities</c:v>
                </c:pt>
              </c:strCache>
            </c:strRef>
          </c:tx>
          <c:spPr>
            <a:solidFill>
              <a:srgbClr val="C00000"/>
            </a:solidFill>
          </c:spPr>
          <c:invertIfNegative val="0"/>
          <c:dLbls>
            <c:dLbl>
              <c:idx val="2"/>
              <c:layout>
                <c:manualLayout>
                  <c:x val="0"/>
                  <c:y val="-2.429149797570850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1.619433198380566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1.619433198380566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
                  <c:y val="-2.159244264507422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
                  <c:y val="-1.889338731443994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
                  <c:y val="-1.619433198380566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
                  <c:y val="-2.159244264507422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0"/>
                  <c:y val="-2.853437094682230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'pivot table results (inc2015)'!$E$45:$E$55</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'pivot table results (inc2015)'!$F$45:$F$55</c:f>
              <c:numCache>
                <c:formatCode>General</c:formatCode>
                <c:ptCount val="11"/>
                <c:pt idx="0">
                  <c:v>14</c:v>
                </c:pt>
                <c:pt idx="1">
                  <c:v>18</c:v>
                </c:pt>
                <c:pt idx="2">
                  <c:v>5</c:v>
                </c:pt>
                <c:pt idx="3">
                  <c:v>9</c:v>
                </c:pt>
                <c:pt idx="4">
                  <c:v>6</c:v>
                </c:pt>
                <c:pt idx="5">
                  <c:v>5</c:v>
                </c:pt>
                <c:pt idx="6">
                  <c:v>3</c:v>
                </c:pt>
                <c:pt idx="7">
                  <c:v>2</c:v>
                </c:pt>
                <c:pt idx="8">
                  <c:v>3</c:v>
                </c:pt>
                <c:pt idx="9">
                  <c:v>5</c:v>
                </c:pt>
                <c:pt idx="10">
                  <c:v>2</c:v>
                </c:pt>
              </c:numCache>
            </c:numRef>
          </c:val>
        </c:ser>
        <c:ser>
          <c:idx val="1"/>
          <c:order val="1"/>
          <c:tx>
            <c:strRef>
              <c:f>'pivot table results (inc2015)'!$G$44</c:f>
              <c:strCache>
                <c:ptCount val="1"/>
                <c:pt idx="0">
                  <c:v>Other Fatalities</c:v>
                </c:pt>
              </c:strCache>
            </c:strRef>
          </c:tx>
          <c:spPr>
            <a:solidFill>
              <a:srgbClr val="0070C0"/>
            </a:solidFill>
          </c:spPr>
          <c:invertIfNegative val="0"/>
          <c:cat>
            <c:strRef>
              <c:f>'pivot table results (inc2015)'!$E$45:$E$55</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'pivot table results (inc2015)'!$G$45:$G$55</c:f>
              <c:numCache>
                <c:formatCode>General</c:formatCode>
                <c:ptCount val="11"/>
                <c:pt idx="0">
                  <c:v>70</c:v>
                </c:pt>
                <c:pt idx="1">
                  <c:v>97</c:v>
                </c:pt>
                <c:pt idx="2">
                  <c:v>82</c:v>
                </c:pt>
                <c:pt idx="3">
                  <c:v>94</c:v>
                </c:pt>
                <c:pt idx="4">
                  <c:v>93</c:v>
                </c:pt>
                <c:pt idx="5">
                  <c:v>89</c:v>
                </c:pt>
                <c:pt idx="6">
                  <c:v>62</c:v>
                </c:pt>
                <c:pt idx="7">
                  <c:v>86</c:v>
                </c:pt>
                <c:pt idx="8">
                  <c:v>77</c:v>
                </c:pt>
                <c:pt idx="9">
                  <c:v>40</c:v>
                </c:pt>
                <c:pt idx="10">
                  <c:v>52</c:v>
                </c:pt>
              </c:numCache>
            </c:numRef>
          </c:val>
        </c:ser>
        <c:dLbls>
          <c:showLegendKey val="0"/>
          <c:showVal val="0"/>
          <c:showCatName val="0"/>
          <c:showSerName val="0"/>
          <c:showPercent val="0"/>
          <c:showBubbleSize val="0"/>
        </c:dLbls>
        <c:gapWidth val="150"/>
        <c:overlap val="100"/>
        <c:axId val="653309624"/>
        <c:axId val="653308448"/>
      </c:barChart>
      <c:lineChart>
        <c:grouping val="standard"/>
        <c:varyColors val="0"/>
        <c:ser>
          <c:idx val="2"/>
          <c:order val="2"/>
          <c:tx>
            <c:strRef>
              <c:f>'pivot table results (inc2015)'!$H$44</c:f>
              <c:strCache>
                <c:ptCount val="1"/>
                <c:pt idx="0">
                  <c:v>FAR</c:v>
                </c:pt>
              </c:strCache>
            </c:strRef>
          </c:tx>
          <c:spPr>
            <a:ln>
              <a:solidFill>
                <a:srgbClr val="FF0000"/>
              </a:solidFill>
            </a:ln>
          </c:spPr>
          <c:marker>
            <c:symbol val="none"/>
          </c:marker>
          <c:cat>
            <c:strRef>
              <c:f>'pivot table results (inc2015)'!$E$45:$E$55</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'pivot table results (inc2015)'!$H$45:$H$55</c:f>
              <c:numCache>
                <c:formatCode>General</c:formatCode>
                <c:ptCount val="11"/>
                <c:pt idx="0">
                  <c:v>3.53</c:v>
                </c:pt>
                <c:pt idx="1">
                  <c:v>3.92</c:v>
                </c:pt>
                <c:pt idx="2">
                  <c:v>2.99</c:v>
                </c:pt>
                <c:pt idx="3">
                  <c:v>3.12</c:v>
                </c:pt>
                <c:pt idx="4">
                  <c:v>2.76</c:v>
                </c:pt>
                <c:pt idx="5">
                  <c:v>2.76</c:v>
                </c:pt>
                <c:pt idx="6">
                  <c:v>1.88</c:v>
                </c:pt>
                <c:pt idx="7">
                  <c:v>2.38</c:v>
                </c:pt>
                <c:pt idx="8">
                  <c:v>2.12</c:v>
                </c:pt>
                <c:pt idx="9">
                  <c:v>1.03</c:v>
                </c:pt>
                <c:pt idx="10">
                  <c:v>1.45</c:v>
                </c:pt>
              </c:numCache>
            </c:numRef>
          </c:val>
          <c:smooth val="0"/>
        </c:ser>
        <c:dLbls>
          <c:showLegendKey val="0"/>
          <c:showVal val="0"/>
          <c:showCatName val="0"/>
          <c:showSerName val="0"/>
          <c:showPercent val="0"/>
          <c:showBubbleSize val="0"/>
        </c:dLbls>
        <c:marker val="1"/>
        <c:smooth val="0"/>
        <c:axId val="653307664"/>
        <c:axId val="653306880"/>
      </c:lineChart>
      <c:catAx>
        <c:axId val="653309624"/>
        <c:scaling>
          <c:orientation val="minMax"/>
        </c:scaling>
        <c:delete val="0"/>
        <c:axPos val="b"/>
        <c:numFmt formatCode="General" sourceLinked="0"/>
        <c:majorTickMark val="out"/>
        <c:minorTickMark val="none"/>
        <c:tickLblPos val="nextTo"/>
        <c:crossAx val="653308448"/>
        <c:crosses val="autoZero"/>
        <c:auto val="1"/>
        <c:lblAlgn val="ctr"/>
        <c:lblOffset val="100"/>
        <c:noMultiLvlLbl val="0"/>
      </c:catAx>
      <c:valAx>
        <c:axId val="653308448"/>
        <c:scaling>
          <c:orientation val="minMax"/>
        </c:scaling>
        <c:delete val="0"/>
        <c:axPos val="l"/>
        <c:majorGridlines/>
        <c:title>
          <c:tx>
            <c:rich>
              <a:bodyPr rot="-5400000" vert="horz"/>
              <a:lstStyle/>
              <a:p>
                <a:pPr>
                  <a:defRPr/>
                </a:pPr>
                <a:r>
                  <a:rPr lang="en-US"/>
                  <a:t>Number of fatalities</a:t>
                </a:r>
              </a:p>
            </c:rich>
          </c:tx>
          <c:layout/>
          <c:overlay val="0"/>
        </c:title>
        <c:numFmt formatCode="General" sourceLinked="1"/>
        <c:majorTickMark val="out"/>
        <c:minorTickMark val="none"/>
        <c:tickLblPos val="nextTo"/>
        <c:crossAx val="653309624"/>
        <c:crosses val="autoZero"/>
        <c:crossBetween val="between"/>
      </c:valAx>
      <c:valAx>
        <c:axId val="653306880"/>
        <c:scaling>
          <c:orientation val="minMax"/>
        </c:scaling>
        <c:delete val="0"/>
        <c:axPos val="r"/>
        <c:title>
          <c:tx>
            <c:rich>
              <a:bodyPr rot="-5400000" vert="horz"/>
              <a:lstStyle/>
              <a:p>
                <a:pPr>
                  <a:defRPr/>
                </a:pPr>
                <a:r>
                  <a:rPr lang="en-US"/>
                  <a:t>FAR- fatalities per 100 million hours worked</a:t>
                </a:r>
              </a:p>
            </c:rich>
          </c:tx>
          <c:layout/>
          <c:overlay val="0"/>
        </c:title>
        <c:numFmt formatCode="General" sourceLinked="1"/>
        <c:majorTickMark val="out"/>
        <c:minorTickMark val="none"/>
        <c:tickLblPos val="nextTo"/>
        <c:crossAx val="653307664"/>
        <c:crosses val="max"/>
        <c:crossBetween val="between"/>
      </c:valAx>
      <c:catAx>
        <c:axId val="653307664"/>
        <c:scaling>
          <c:orientation val="minMax"/>
        </c:scaling>
        <c:delete val="1"/>
        <c:axPos val="b"/>
        <c:numFmt formatCode="General" sourceLinked="1"/>
        <c:majorTickMark val="out"/>
        <c:minorTickMark val="none"/>
        <c:tickLblPos val="nextTo"/>
        <c:crossAx val="653306880"/>
        <c:crosses val="autoZero"/>
        <c:auto val="1"/>
        <c:lblAlgn val="ctr"/>
        <c:lblOffset val="100"/>
        <c:noMultiLvlLbl val="0"/>
      </c:catAx>
    </c:plotArea>
    <c:legend>
      <c:legendPos val="b"/>
      <c:layout>
        <c:manualLayout>
          <c:xMode val="edge"/>
          <c:yMode val="edge"/>
          <c:x val="0.15769171041119859"/>
          <c:y val="0.92969329504026521"/>
          <c:w val="0.69270940317242957"/>
          <c:h val="4.8806783767413688E-2"/>
        </c:manualLayout>
      </c:layout>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Number of fatalities and Fatal Incident Rate  2005-2014 - Lifting,crane  rigging, deck operations related</a:t>
            </a:r>
            <a:r>
              <a:rPr lang="en-US" baseline="0"/>
              <a:t> </a:t>
            </a:r>
            <a:r>
              <a:rPr lang="en-US"/>
              <a:t>fatalities
</a:t>
            </a:r>
          </a:p>
        </c:rich>
      </c:tx>
      <c:layout/>
      <c:overlay val="0"/>
    </c:title>
    <c:autoTitleDeleted val="0"/>
    <c:plotArea>
      <c:layout/>
      <c:barChart>
        <c:barDir val="col"/>
        <c:grouping val="stacked"/>
        <c:varyColors val="0"/>
        <c:ser>
          <c:idx val="0"/>
          <c:order val="0"/>
          <c:tx>
            <c:strRef>
              <c:f>'pivot table results (inc2015)'!$F$211</c:f>
              <c:strCache>
                <c:ptCount val="1"/>
                <c:pt idx="0">
                  <c:v>Lifting, crane, rigging, deck operations</c:v>
                </c:pt>
              </c:strCache>
            </c:strRef>
          </c:tx>
          <c:spPr>
            <a:solidFill>
              <a:srgbClr val="FF9933"/>
            </a:solidFill>
          </c:spPr>
          <c:invertIfNegative val="0"/>
          <c:dLbls>
            <c:dLbl>
              <c:idx val="0"/>
              <c:layout>
                <c:manualLayout>
                  <c:x val="1.2731334408019993E-17"/>
                  <c:y val="-3.703703703703703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7776885032228115E-3"/>
                  <c:y val="-6.029302953052649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4.166666666666658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1571704189453035E-17"/>
                  <c:y val="-5.413803563785463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4.640420514658198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2675736961451248E-3"/>
                  <c:y val="-5.413803563785463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
                  <c:y val="-5.876772524576587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7854910993268697E-7"/>
                  <c:y val="-6.187211056891649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
                  <c:y val="-5.71886442073758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
                  <c:y val="-3.703703703703703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1.6628681675781214E-16"/>
                  <c:y val="-3.38266384778012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'pivot table results (inc2015)'!$E$212:$E$222</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'pivot table results (inc2015)'!$F$212:$F$222</c:f>
              <c:numCache>
                <c:formatCode>General</c:formatCode>
                <c:ptCount val="11"/>
                <c:pt idx="0">
                  <c:v>9</c:v>
                </c:pt>
                <c:pt idx="1">
                  <c:v>9</c:v>
                </c:pt>
                <c:pt idx="2">
                  <c:v>9</c:v>
                </c:pt>
                <c:pt idx="3">
                  <c:v>9</c:v>
                </c:pt>
                <c:pt idx="4">
                  <c:v>12</c:v>
                </c:pt>
                <c:pt idx="5">
                  <c:v>6</c:v>
                </c:pt>
                <c:pt idx="6">
                  <c:v>3</c:v>
                </c:pt>
                <c:pt idx="7">
                  <c:v>2</c:v>
                </c:pt>
                <c:pt idx="8">
                  <c:v>2</c:v>
                </c:pt>
                <c:pt idx="9">
                  <c:v>6</c:v>
                </c:pt>
                <c:pt idx="10">
                  <c:v>5</c:v>
                </c:pt>
              </c:numCache>
            </c:numRef>
          </c:val>
        </c:ser>
        <c:ser>
          <c:idx val="1"/>
          <c:order val="1"/>
          <c:tx>
            <c:strRef>
              <c:f>'pivot table results (inc2015)'!$G$211</c:f>
              <c:strCache>
                <c:ptCount val="1"/>
                <c:pt idx="0">
                  <c:v>Other Fatalities</c:v>
                </c:pt>
              </c:strCache>
            </c:strRef>
          </c:tx>
          <c:spPr>
            <a:solidFill>
              <a:srgbClr val="0070C0"/>
            </a:solidFill>
          </c:spPr>
          <c:invertIfNegative val="0"/>
          <c:cat>
            <c:strRef>
              <c:f>'pivot table results (inc2015)'!$E$212:$E$222</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'pivot table results (inc2015)'!$G$212:$G$222</c:f>
              <c:numCache>
                <c:formatCode>General</c:formatCode>
                <c:ptCount val="11"/>
                <c:pt idx="0">
                  <c:v>75</c:v>
                </c:pt>
                <c:pt idx="1">
                  <c:v>106</c:v>
                </c:pt>
                <c:pt idx="2">
                  <c:v>78</c:v>
                </c:pt>
                <c:pt idx="3">
                  <c:v>94</c:v>
                </c:pt>
                <c:pt idx="4">
                  <c:v>87</c:v>
                </c:pt>
                <c:pt idx="5">
                  <c:v>88</c:v>
                </c:pt>
                <c:pt idx="6">
                  <c:v>62</c:v>
                </c:pt>
                <c:pt idx="7">
                  <c:v>86</c:v>
                </c:pt>
                <c:pt idx="8">
                  <c:v>78</c:v>
                </c:pt>
                <c:pt idx="9">
                  <c:v>39</c:v>
                </c:pt>
                <c:pt idx="10">
                  <c:v>49</c:v>
                </c:pt>
              </c:numCache>
            </c:numRef>
          </c:val>
        </c:ser>
        <c:dLbls>
          <c:showLegendKey val="0"/>
          <c:showVal val="0"/>
          <c:showCatName val="0"/>
          <c:showSerName val="0"/>
          <c:showPercent val="0"/>
          <c:showBubbleSize val="0"/>
        </c:dLbls>
        <c:gapWidth val="150"/>
        <c:overlap val="100"/>
        <c:axId val="564661504"/>
        <c:axId val="557971640"/>
      </c:barChart>
      <c:lineChart>
        <c:grouping val="standard"/>
        <c:varyColors val="0"/>
        <c:ser>
          <c:idx val="2"/>
          <c:order val="2"/>
          <c:tx>
            <c:strRef>
              <c:f>'pivot table results (inc2015)'!$H$211</c:f>
              <c:strCache>
                <c:ptCount val="1"/>
                <c:pt idx="0">
                  <c:v>FAR</c:v>
                </c:pt>
              </c:strCache>
            </c:strRef>
          </c:tx>
          <c:spPr>
            <a:ln>
              <a:solidFill>
                <a:srgbClr val="FF0000"/>
              </a:solidFill>
            </a:ln>
          </c:spPr>
          <c:marker>
            <c:symbol val="none"/>
          </c:marker>
          <c:cat>
            <c:strRef>
              <c:f>'pivot table results (inc2015)'!$E$212:$E$222</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'pivot table results (inc2015)'!$H$212:$H$222</c:f>
              <c:numCache>
                <c:formatCode>General</c:formatCode>
                <c:ptCount val="11"/>
                <c:pt idx="0">
                  <c:v>3.53</c:v>
                </c:pt>
                <c:pt idx="1">
                  <c:v>3.92</c:v>
                </c:pt>
                <c:pt idx="2">
                  <c:v>2.99</c:v>
                </c:pt>
                <c:pt idx="3">
                  <c:v>3.12</c:v>
                </c:pt>
                <c:pt idx="4">
                  <c:v>2.76</c:v>
                </c:pt>
                <c:pt idx="5">
                  <c:v>2.76</c:v>
                </c:pt>
                <c:pt idx="6">
                  <c:v>1.88</c:v>
                </c:pt>
                <c:pt idx="7">
                  <c:v>2.38</c:v>
                </c:pt>
                <c:pt idx="8">
                  <c:v>2.12</c:v>
                </c:pt>
                <c:pt idx="9">
                  <c:v>1.03</c:v>
                </c:pt>
                <c:pt idx="10">
                  <c:v>1.45</c:v>
                </c:pt>
              </c:numCache>
            </c:numRef>
          </c:val>
          <c:smooth val="0"/>
        </c:ser>
        <c:dLbls>
          <c:showLegendKey val="0"/>
          <c:showVal val="0"/>
          <c:showCatName val="0"/>
          <c:showSerName val="0"/>
          <c:showPercent val="0"/>
          <c:showBubbleSize val="0"/>
        </c:dLbls>
        <c:marker val="1"/>
        <c:smooth val="0"/>
        <c:axId val="557966936"/>
        <c:axId val="557969288"/>
      </c:lineChart>
      <c:catAx>
        <c:axId val="564661504"/>
        <c:scaling>
          <c:orientation val="minMax"/>
        </c:scaling>
        <c:delete val="0"/>
        <c:axPos val="b"/>
        <c:numFmt formatCode="General" sourceLinked="0"/>
        <c:majorTickMark val="out"/>
        <c:minorTickMark val="none"/>
        <c:tickLblPos val="nextTo"/>
        <c:crossAx val="557971640"/>
        <c:crosses val="autoZero"/>
        <c:auto val="1"/>
        <c:lblAlgn val="ctr"/>
        <c:lblOffset val="100"/>
        <c:noMultiLvlLbl val="0"/>
      </c:catAx>
      <c:valAx>
        <c:axId val="557971640"/>
        <c:scaling>
          <c:orientation val="minMax"/>
        </c:scaling>
        <c:delete val="0"/>
        <c:axPos val="l"/>
        <c:majorGridlines/>
        <c:numFmt formatCode="General" sourceLinked="1"/>
        <c:majorTickMark val="out"/>
        <c:minorTickMark val="none"/>
        <c:tickLblPos val="nextTo"/>
        <c:crossAx val="564661504"/>
        <c:crosses val="autoZero"/>
        <c:crossBetween val="between"/>
      </c:valAx>
      <c:valAx>
        <c:axId val="557969288"/>
        <c:scaling>
          <c:orientation val="minMax"/>
        </c:scaling>
        <c:delete val="0"/>
        <c:axPos val="r"/>
        <c:numFmt formatCode="General" sourceLinked="1"/>
        <c:majorTickMark val="out"/>
        <c:minorTickMark val="none"/>
        <c:tickLblPos val="nextTo"/>
        <c:crossAx val="557966936"/>
        <c:crosses val="max"/>
        <c:crossBetween val="between"/>
      </c:valAx>
      <c:catAx>
        <c:axId val="557966936"/>
        <c:scaling>
          <c:orientation val="minMax"/>
        </c:scaling>
        <c:delete val="1"/>
        <c:axPos val="b"/>
        <c:numFmt formatCode="General" sourceLinked="1"/>
        <c:majorTickMark val="out"/>
        <c:minorTickMark val="none"/>
        <c:tickLblPos val="nextTo"/>
        <c:crossAx val="557969288"/>
        <c:crosses val="autoZero"/>
        <c:auto val="1"/>
        <c:lblAlgn val="ctr"/>
        <c:lblOffset val="100"/>
        <c:noMultiLvlLbl val="0"/>
      </c:catAx>
    </c:plotArea>
    <c:legend>
      <c:legendPos val="b"/>
      <c:layout/>
      <c:overlay val="0"/>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C1C7B6-7521-4B5B-A298-1E4DFCEFBC34}" type="doc">
      <dgm:prSet loTypeId="urn:microsoft.com/office/officeart/2009/3/layout/IncreasingArrowsProcess" loCatId="process" qsTypeId="urn:microsoft.com/office/officeart/2005/8/quickstyle/simple1" qsCatId="simple" csTypeId="urn:microsoft.com/office/officeart/2005/8/colors/accent2_4" csCatId="accent2" phldr="1"/>
      <dgm:spPr/>
      <dgm:t>
        <a:bodyPr/>
        <a:lstStyle/>
        <a:p>
          <a:endParaRPr lang="en-US"/>
        </a:p>
      </dgm:t>
    </dgm:pt>
    <dgm:pt modelId="{363D90DE-038F-4DF8-B2FF-DE66F21BCD2C}">
      <dgm:prSet phldrT="[Text]" custT="1"/>
      <dgm:spPr>
        <a:xfrm>
          <a:off x="-2" y="-97997"/>
          <a:ext cx="9866382" cy="1926636"/>
        </a:xfrm>
        <a:prstGeom prst="rightArrow">
          <a:avLst>
            <a:gd name="adj1" fmla="val 50000"/>
            <a:gd name="adj2" fmla="val 50000"/>
          </a:avLst>
        </a:prstGeom>
        <a:solidFill>
          <a:srgbClr val="53565A"/>
        </a:solidFill>
        <a:ln w="12700" cap="flat" cmpd="sng" algn="ctr">
          <a:solidFill>
            <a:sysClr val="window" lastClr="FFFFFF">
              <a:hueOff val="0"/>
              <a:satOff val="0"/>
              <a:lumOff val="0"/>
              <a:alphaOff val="0"/>
            </a:sysClr>
          </a:solidFill>
          <a:prstDash val="solid"/>
          <a:miter lim="800000"/>
        </a:ln>
        <a:effectLst/>
      </dgm:spPr>
      <dgm:t>
        <a:bodyPr/>
        <a:lstStyle/>
        <a:p>
          <a:r>
            <a:rPr lang="en-US" sz="2000" dirty="0">
              <a:solidFill>
                <a:sysClr val="window" lastClr="FFFFFF"/>
              </a:solidFill>
              <a:latin typeface="Calibri" panose="020F0502020204030204"/>
              <a:ea typeface="+mn-ea"/>
              <a:cs typeface="+mn-cs"/>
            </a:rPr>
            <a:t>1985 </a:t>
          </a:r>
          <a:r>
            <a:rPr lang="en-US" sz="2000" dirty="0" smtClean="0">
              <a:solidFill>
                <a:sysClr val="window" lastClr="FFFFFF"/>
              </a:solidFill>
              <a:latin typeface="Calibri" panose="020F0502020204030204"/>
              <a:ea typeface="+mn-ea"/>
              <a:cs typeface="+mn-cs"/>
            </a:rPr>
            <a:t>– Occupational Safety</a:t>
          </a:r>
          <a:endParaRPr lang="en-US" sz="2000" dirty="0">
            <a:solidFill>
              <a:sysClr val="window" lastClr="FFFFFF"/>
            </a:solidFill>
            <a:latin typeface="Calibri" panose="020F0502020204030204"/>
            <a:ea typeface="+mn-ea"/>
            <a:cs typeface="+mn-cs"/>
          </a:endParaRPr>
        </a:p>
      </dgm:t>
    </dgm:pt>
    <dgm:pt modelId="{CED0287B-E15B-4C41-851D-17A676A3DC8E}" type="parTrans" cxnId="{82B58564-7DB6-4EC7-9AFF-928D29EC384C}">
      <dgm:prSet/>
      <dgm:spPr/>
      <dgm:t>
        <a:bodyPr/>
        <a:lstStyle/>
        <a:p>
          <a:endParaRPr lang="en-US" sz="4400"/>
        </a:p>
      </dgm:t>
    </dgm:pt>
    <dgm:pt modelId="{958CCBD1-459A-4C7D-A1AF-BA48D476E22B}" type="sibTrans" cxnId="{82B58564-7DB6-4EC7-9AFF-928D29EC384C}">
      <dgm:prSet/>
      <dgm:spPr/>
      <dgm:t>
        <a:bodyPr/>
        <a:lstStyle/>
        <a:p>
          <a:endParaRPr lang="en-US" sz="4400"/>
        </a:p>
      </dgm:t>
    </dgm:pt>
    <dgm:pt modelId="{AA6DA87D-8540-43F4-A94B-5D7EF1228775}">
      <dgm:prSet phldrT="[Text]" custT="1"/>
      <dgm:spPr>
        <a:xfrm>
          <a:off x="1858395" y="628840"/>
          <a:ext cx="8007982" cy="1879165"/>
        </a:xfrm>
        <a:prstGeom prst="rightArrow">
          <a:avLst>
            <a:gd name="adj1" fmla="val 50000"/>
            <a:gd name="adj2" fmla="val 50000"/>
          </a:avLst>
        </a:prstGeom>
        <a:solidFill>
          <a:srgbClr val="833177"/>
        </a:solidFill>
        <a:ln w="12700" cap="flat" cmpd="sng" algn="ctr">
          <a:solidFill>
            <a:sysClr val="window" lastClr="FFFFFF">
              <a:hueOff val="0"/>
              <a:satOff val="0"/>
              <a:lumOff val="0"/>
              <a:alphaOff val="0"/>
            </a:sysClr>
          </a:solidFill>
          <a:prstDash val="solid"/>
          <a:miter lim="800000"/>
        </a:ln>
        <a:effectLst/>
      </dgm:spPr>
      <dgm:t>
        <a:bodyPr tIns="216000" anchor="t" anchorCtr="0"/>
        <a:lstStyle/>
        <a:p>
          <a:r>
            <a:rPr lang="en-US" sz="2000" dirty="0">
              <a:solidFill>
                <a:sysClr val="window" lastClr="FFFFFF"/>
              </a:solidFill>
              <a:latin typeface="Calibri" panose="020F0502020204030204"/>
              <a:ea typeface="+mn-ea"/>
              <a:cs typeface="+mn-cs"/>
            </a:rPr>
            <a:t>1999 – </a:t>
          </a:r>
          <a:r>
            <a:rPr lang="en-US" sz="2000" dirty="0" smtClean="0">
              <a:solidFill>
                <a:sysClr val="window" lastClr="FFFFFF"/>
              </a:solidFill>
              <a:latin typeface="Calibri" panose="020F0502020204030204"/>
              <a:ea typeface="+mn-ea"/>
              <a:cs typeface="+mn-cs"/>
            </a:rPr>
            <a:t>Environment</a:t>
          </a:r>
          <a:endParaRPr lang="en-US" sz="2000" dirty="0">
            <a:solidFill>
              <a:sysClr val="window" lastClr="FFFFFF"/>
            </a:solidFill>
            <a:latin typeface="Calibri" panose="020F0502020204030204"/>
            <a:ea typeface="+mn-ea"/>
            <a:cs typeface="+mn-cs"/>
          </a:endParaRPr>
        </a:p>
      </dgm:t>
    </dgm:pt>
    <dgm:pt modelId="{32145CF3-C417-43F5-AA79-9AD4A18F41C4}" type="parTrans" cxnId="{AF3FAD74-5674-414E-9A6D-8E781C51CDE1}">
      <dgm:prSet/>
      <dgm:spPr/>
      <dgm:t>
        <a:bodyPr/>
        <a:lstStyle/>
        <a:p>
          <a:endParaRPr lang="en-US" sz="4400"/>
        </a:p>
      </dgm:t>
    </dgm:pt>
    <dgm:pt modelId="{45D4B0D4-3514-41DD-80B9-90E8ABFF5A6D}" type="sibTrans" cxnId="{AF3FAD74-5674-414E-9A6D-8E781C51CDE1}">
      <dgm:prSet/>
      <dgm:spPr/>
      <dgm:t>
        <a:bodyPr/>
        <a:lstStyle/>
        <a:p>
          <a:endParaRPr lang="en-US" sz="4400"/>
        </a:p>
      </dgm:t>
    </dgm:pt>
    <dgm:pt modelId="{5492376F-016F-48D0-AD57-88FCA4E49D5E}">
      <dgm:prSet phldrT="[Text]" custT="1"/>
      <dgm:spPr>
        <a:xfrm>
          <a:off x="3690071" y="1071928"/>
          <a:ext cx="6143689" cy="2000006"/>
        </a:xfrm>
        <a:prstGeom prst="rightArrow">
          <a:avLst>
            <a:gd name="adj1" fmla="val 50000"/>
            <a:gd name="adj2" fmla="val 50000"/>
          </a:avLst>
        </a:prstGeom>
        <a:solidFill>
          <a:srgbClr val="385E9D"/>
        </a:solidFill>
        <a:ln w="12700" cap="flat" cmpd="sng" algn="ctr">
          <a:solidFill>
            <a:sysClr val="window" lastClr="FFFFFF">
              <a:hueOff val="0"/>
              <a:satOff val="0"/>
              <a:lumOff val="0"/>
              <a:alphaOff val="0"/>
            </a:sysClr>
          </a:solidFill>
          <a:prstDash val="solid"/>
          <a:miter lim="800000"/>
        </a:ln>
        <a:effectLst/>
      </dgm:spPr>
      <dgm:t>
        <a:bodyPr tIns="252000" anchor="t" anchorCtr="0"/>
        <a:lstStyle/>
        <a:p>
          <a:r>
            <a:rPr lang="en-US" sz="2000" dirty="0">
              <a:solidFill>
                <a:sysClr val="window" lastClr="FFFFFF"/>
              </a:solidFill>
              <a:latin typeface="Calibri" panose="020F0502020204030204"/>
              <a:ea typeface="+mn-ea"/>
              <a:cs typeface="+mn-cs"/>
            </a:rPr>
            <a:t>2008 – Motor Vehicle </a:t>
          </a:r>
          <a:r>
            <a:rPr lang="en-US" sz="2000" dirty="0" smtClean="0">
              <a:solidFill>
                <a:sysClr val="window" lastClr="FFFFFF"/>
              </a:solidFill>
              <a:latin typeface="Calibri" panose="020F0502020204030204"/>
              <a:ea typeface="+mn-ea"/>
              <a:cs typeface="+mn-cs"/>
            </a:rPr>
            <a:t>Crash </a:t>
          </a:r>
          <a:endParaRPr lang="en-US" sz="2000" dirty="0">
            <a:solidFill>
              <a:sysClr val="window" lastClr="FFFFFF"/>
            </a:solidFill>
            <a:latin typeface="Calibri" panose="020F0502020204030204"/>
            <a:ea typeface="+mn-ea"/>
            <a:cs typeface="+mn-cs"/>
          </a:endParaRPr>
        </a:p>
      </dgm:t>
    </dgm:pt>
    <dgm:pt modelId="{426FF512-7A15-4B54-A71E-EFA0837691A3}" type="parTrans" cxnId="{057C43BE-0B2B-48BC-A893-F7CCFD8DCC51}">
      <dgm:prSet/>
      <dgm:spPr/>
      <dgm:t>
        <a:bodyPr/>
        <a:lstStyle/>
        <a:p>
          <a:endParaRPr lang="en-US" sz="4400"/>
        </a:p>
      </dgm:t>
    </dgm:pt>
    <dgm:pt modelId="{A44DD7BC-D175-4481-AF31-2C6DC0705946}" type="sibTrans" cxnId="{057C43BE-0B2B-48BC-A893-F7CCFD8DCC51}">
      <dgm:prSet/>
      <dgm:spPr/>
      <dgm:t>
        <a:bodyPr/>
        <a:lstStyle/>
        <a:p>
          <a:endParaRPr lang="en-US" sz="4400"/>
        </a:p>
      </dgm:t>
    </dgm:pt>
    <dgm:pt modelId="{C1AD3DA7-4B62-421B-84C7-5769E0A418EC}">
      <dgm:prSet phldrT="[Text]" custT="1"/>
      <dgm:spPr>
        <a:xfrm>
          <a:off x="5165271" y="1675073"/>
          <a:ext cx="4701106" cy="2078138"/>
        </a:xfrm>
        <a:prstGeom prst="rightArrow">
          <a:avLst>
            <a:gd name="adj1" fmla="val 50000"/>
            <a:gd name="adj2" fmla="val 50000"/>
          </a:avLst>
        </a:prstGeom>
        <a:solidFill>
          <a:srgbClr val="ED7D31">
            <a:lumMod val="75000"/>
          </a:srgbClr>
        </a:solidFill>
        <a:ln w="12700" cap="flat" cmpd="sng" algn="ctr">
          <a:solidFill>
            <a:sysClr val="window" lastClr="FFFFFF">
              <a:hueOff val="0"/>
              <a:satOff val="0"/>
              <a:lumOff val="0"/>
              <a:alphaOff val="0"/>
            </a:sysClr>
          </a:solidFill>
          <a:prstDash val="solid"/>
          <a:miter lim="800000"/>
        </a:ln>
        <a:effectLst/>
      </dgm:spPr>
      <dgm:t>
        <a:bodyPr tIns="144000" rIns="72000" anchor="t" anchorCtr="0"/>
        <a:lstStyle/>
        <a:p>
          <a:r>
            <a:rPr lang="en-US" sz="2000" dirty="0" smtClean="0">
              <a:solidFill>
                <a:sysClr val="window" lastClr="FFFFFF"/>
              </a:solidFill>
              <a:latin typeface="Calibri" panose="020F0502020204030204"/>
              <a:ea typeface="+mn-ea"/>
              <a:cs typeface="+mn-cs"/>
            </a:rPr>
            <a:t>2010 </a:t>
          </a:r>
          <a:r>
            <a:rPr lang="en-US" sz="2000" dirty="0">
              <a:solidFill>
                <a:sysClr val="window" lastClr="FFFFFF"/>
              </a:solidFill>
              <a:latin typeface="Calibri" panose="020F0502020204030204"/>
              <a:ea typeface="+mn-ea"/>
              <a:cs typeface="+mn-cs"/>
            </a:rPr>
            <a:t>– Health Leading Indicators</a:t>
          </a:r>
        </a:p>
      </dgm:t>
    </dgm:pt>
    <dgm:pt modelId="{C10244DC-3ABB-4FED-AD29-0B169A1C4926}" type="parTrans" cxnId="{9BB554AE-EFE0-43ED-80F3-7B5D8D2A7B4E}">
      <dgm:prSet/>
      <dgm:spPr/>
      <dgm:t>
        <a:bodyPr/>
        <a:lstStyle/>
        <a:p>
          <a:endParaRPr lang="en-US" sz="4400"/>
        </a:p>
      </dgm:t>
    </dgm:pt>
    <dgm:pt modelId="{279EFED5-BB59-49C9-AF0E-FC98A1901A5F}" type="sibTrans" cxnId="{9BB554AE-EFE0-43ED-80F3-7B5D8D2A7B4E}">
      <dgm:prSet/>
      <dgm:spPr/>
      <dgm:t>
        <a:bodyPr/>
        <a:lstStyle/>
        <a:p>
          <a:endParaRPr lang="en-US" sz="4400"/>
        </a:p>
      </dgm:t>
    </dgm:pt>
    <dgm:pt modelId="{367BB104-908F-409F-8540-3713189EAB38}">
      <dgm:prSet custT="1"/>
      <dgm:spPr>
        <a:xfrm>
          <a:off x="6252312" y="2285768"/>
          <a:ext cx="3614065" cy="1894885"/>
        </a:xfrm>
        <a:prstGeom prst="rightArrow">
          <a:avLst>
            <a:gd name="adj1" fmla="val 50000"/>
            <a:gd name="adj2" fmla="val 50000"/>
          </a:avLst>
        </a:prstGeom>
        <a:solidFill>
          <a:srgbClr val="FFC000"/>
        </a:solidFill>
        <a:ln w="12700" cap="flat" cmpd="sng" algn="ctr">
          <a:solidFill>
            <a:sysClr val="window" lastClr="FFFFFF">
              <a:hueOff val="0"/>
              <a:satOff val="0"/>
              <a:lumOff val="0"/>
              <a:alphaOff val="0"/>
            </a:sysClr>
          </a:solidFill>
          <a:prstDash val="solid"/>
          <a:miter lim="800000"/>
        </a:ln>
        <a:effectLst/>
      </dgm:spPr>
      <dgm:t>
        <a:bodyPr tIns="36000" anchor="t" anchorCtr="0"/>
        <a:lstStyle/>
        <a:p>
          <a:r>
            <a:rPr lang="en-US" sz="2000" dirty="0" smtClean="0">
              <a:solidFill>
                <a:sysClr val="windowText" lastClr="000000"/>
              </a:solidFill>
              <a:latin typeface="Calibri" panose="020F0502020204030204"/>
              <a:ea typeface="+mn-ea"/>
              <a:cs typeface="+mn-cs"/>
            </a:rPr>
            <a:t>2011 – Process </a:t>
          </a:r>
          <a:br>
            <a:rPr lang="en-US" sz="2000" dirty="0" smtClean="0">
              <a:solidFill>
                <a:sysClr val="windowText" lastClr="000000"/>
              </a:solidFill>
              <a:latin typeface="Calibri" panose="020F0502020204030204"/>
              <a:ea typeface="+mn-ea"/>
              <a:cs typeface="+mn-cs"/>
            </a:rPr>
          </a:br>
          <a:r>
            <a:rPr lang="en-US" sz="2000" dirty="0" smtClean="0">
              <a:solidFill>
                <a:sysClr val="windowText" lastClr="000000"/>
              </a:solidFill>
              <a:latin typeface="Calibri" panose="020F0502020204030204"/>
              <a:ea typeface="+mn-ea"/>
              <a:cs typeface="+mn-cs"/>
            </a:rPr>
            <a:t>Safety </a:t>
          </a:r>
          <a:r>
            <a:rPr lang="en-US" sz="2000" dirty="0" smtClean="0">
              <a:solidFill>
                <a:sysClr val="windowText" lastClr="000000"/>
              </a:solidFill>
              <a:latin typeface="Calibri" panose="020F0502020204030204"/>
              <a:ea typeface="+mn-ea"/>
              <a:cs typeface="+mn-cs"/>
            </a:rPr>
            <a:t>Events</a:t>
          </a:r>
          <a:endParaRPr lang="en-GB" sz="2000" dirty="0">
            <a:solidFill>
              <a:sysClr val="windowText" lastClr="000000"/>
            </a:solidFill>
            <a:latin typeface="Calibri" panose="020F0502020204030204"/>
            <a:ea typeface="+mn-ea"/>
            <a:cs typeface="+mn-cs"/>
          </a:endParaRPr>
        </a:p>
      </dgm:t>
    </dgm:pt>
    <dgm:pt modelId="{C0EB27CE-DF45-4652-A3FD-2E1483B67C15}" type="parTrans" cxnId="{349949FC-FA8D-419E-87EC-3AA54FBB6D55}">
      <dgm:prSet/>
      <dgm:spPr/>
      <dgm:t>
        <a:bodyPr/>
        <a:lstStyle/>
        <a:p>
          <a:endParaRPr lang="en-GB" sz="4400"/>
        </a:p>
      </dgm:t>
    </dgm:pt>
    <dgm:pt modelId="{2C05204F-6372-4E85-992B-574CA3398E7A}" type="sibTrans" cxnId="{349949FC-FA8D-419E-87EC-3AA54FBB6D55}">
      <dgm:prSet/>
      <dgm:spPr/>
      <dgm:t>
        <a:bodyPr/>
        <a:lstStyle/>
        <a:p>
          <a:endParaRPr lang="en-GB" sz="4400"/>
        </a:p>
      </dgm:t>
    </dgm:pt>
    <dgm:pt modelId="{B817D503-97E9-4BB9-B03E-B932C8918691}">
      <dgm:prSet custT="1"/>
      <dgm:spPr>
        <a:xfrm>
          <a:off x="7569571" y="2702177"/>
          <a:ext cx="2296806" cy="1722551"/>
        </a:xfrm>
        <a:prstGeom prst="rightArrow">
          <a:avLst/>
        </a:prstGeom>
        <a:solidFill>
          <a:srgbClr val="70AD47">
            <a:lumMod val="75000"/>
          </a:srgbClr>
        </a:solidFill>
        <a:ln w="12700" cap="flat" cmpd="sng" algn="ctr">
          <a:solidFill>
            <a:srgbClr val="E7E6E6"/>
          </a:solidFill>
          <a:prstDash val="solid"/>
          <a:miter lim="800000"/>
        </a:ln>
        <a:effectLst/>
      </dgm:spPr>
      <dgm:t>
        <a:bodyPr anchor="ctr" anchorCtr="0"/>
        <a:lstStyle/>
        <a:p>
          <a:r>
            <a:rPr lang="en-US" sz="2000" dirty="0" smtClean="0">
              <a:solidFill>
                <a:sysClr val="window" lastClr="FFFFFF"/>
              </a:solidFill>
              <a:latin typeface="Calibri" panose="020F0502020204030204"/>
              <a:ea typeface="+mn-ea"/>
              <a:cs typeface="+mn-cs"/>
            </a:rPr>
            <a:t>2013 – Aviation</a:t>
          </a:r>
          <a:endParaRPr lang="en-GB" sz="2000" dirty="0">
            <a:solidFill>
              <a:sysClr val="window" lastClr="FFFFFF"/>
            </a:solidFill>
            <a:latin typeface="Calibri" panose="020F0502020204030204"/>
            <a:ea typeface="+mn-ea"/>
            <a:cs typeface="+mn-cs"/>
          </a:endParaRPr>
        </a:p>
      </dgm:t>
    </dgm:pt>
    <dgm:pt modelId="{3A9882F9-5D26-4D66-97EF-DBE4FA2A46D0}" type="parTrans" cxnId="{2BE90B1C-5606-43FD-9A6A-1B0913F7A3E7}">
      <dgm:prSet/>
      <dgm:spPr/>
      <dgm:t>
        <a:bodyPr/>
        <a:lstStyle/>
        <a:p>
          <a:endParaRPr lang="en-GB" sz="4400"/>
        </a:p>
      </dgm:t>
    </dgm:pt>
    <dgm:pt modelId="{1277F4C1-E2C1-460C-AC40-711AE15082E3}" type="sibTrans" cxnId="{2BE90B1C-5606-43FD-9A6A-1B0913F7A3E7}">
      <dgm:prSet/>
      <dgm:spPr/>
      <dgm:t>
        <a:bodyPr/>
        <a:lstStyle/>
        <a:p>
          <a:endParaRPr lang="en-GB" sz="4400"/>
        </a:p>
      </dgm:t>
    </dgm:pt>
    <dgm:pt modelId="{97F0FEFA-FBF4-4E24-8CAE-2D7B6F618025}" type="pres">
      <dgm:prSet presAssocID="{17C1C7B6-7521-4B5B-A298-1E4DFCEFBC34}" presName="Name0" presStyleCnt="0">
        <dgm:presLayoutVars>
          <dgm:chMax val="5"/>
          <dgm:chPref val="5"/>
          <dgm:dir/>
          <dgm:animLvl val="lvl"/>
        </dgm:presLayoutVars>
      </dgm:prSet>
      <dgm:spPr/>
      <dgm:t>
        <a:bodyPr/>
        <a:lstStyle/>
        <a:p>
          <a:endParaRPr lang="en-GB"/>
        </a:p>
      </dgm:t>
    </dgm:pt>
    <dgm:pt modelId="{8989067E-F89F-411D-B603-B4B1C555DB5D}" type="pres">
      <dgm:prSet presAssocID="{363D90DE-038F-4DF8-B2FF-DE66F21BCD2C}" presName="parentText1" presStyleLbl="node1" presStyleIdx="0" presStyleCnt="5" custScaleX="102200" custScaleY="125644" custLinFactNeighborX="2337" custLinFactNeighborY="85">
        <dgm:presLayoutVars>
          <dgm:chMax/>
          <dgm:chPref val="3"/>
          <dgm:bulletEnabled val="1"/>
        </dgm:presLayoutVars>
      </dgm:prSet>
      <dgm:spPr/>
      <dgm:t>
        <a:bodyPr/>
        <a:lstStyle/>
        <a:p>
          <a:endParaRPr lang="en-GB"/>
        </a:p>
      </dgm:t>
    </dgm:pt>
    <dgm:pt modelId="{1B2354AD-2FD5-4181-9700-C389F07F5E12}" type="pres">
      <dgm:prSet presAssocID="{AA6DA87D-8540-43F4-A94B-5D7EF1228775}" presName="parentText2" presStyleLbl="node1" presStyleIdx="1" presStyleCnt="5" custScaleX="110410" custScaleY="113475" custLinFactNeighborX="-1462" custLinFactNeighborY="15393">
        <dgm:presLayoutVars>
          <dgm:chMax/>
          <dgm:chPref val="3"/>
          <dgm:bulletEnabled val="1"/>
        </dgm:presLayoutVars>
      </dgm:prSet>
      <dgm:spPr/>
      <dgm:t>
        <a:bodyPr/>
        <a:lstStyle/>
        <a:p>
          <a:endParaRPr lang="en-GB"/>
        </a:p>
      </dgm:t>
    </dgm:pt>
    <dgm:pt modelId="{A47F09AA-17C8-43CD-92A4-248A6D0AEBBD}" type="pres">
      <dgm:prSet presAssocID="{5492376F-016F-48D0-AD57-88FCA4E49D5E}" presName="parentText3" presStyleLbl="node1" presStyleIdx="2" presStyleCnt="5" custScaleX="132439" custScaleY="144690" custLinFactNeighborX="-7834" custLinFactNeighborY="42215">
        <dgm:presLayoutVars>
          <dgm:chMax/>
          <dgm:chPref val="3"/>
          <dgm:bulletEnabled val="1"/>
        </dgm:presLayoutVars>
      </dgm:prSet>
      <dgm:spPr/>
      <dgm:t>
        <a:bodyPr/>
        <a:lstStyle/>
        <a:p>
          <a:endParaRPr lang="en-GB"/>
        </a:p>
      </dgm:t>
    </dgm:pt>
    <dgm:pt modelId="{36A7B9E2-552F-418E-8807-EF0DE800C5D6}" type="pres">
      <dgm:prSet presAssocID="{C1AD3DA7-4B62-421B-84C7-5769E0A418EC}" presName="parentText4" presStyleLbl="node1" presStyleIdx="3" presStyleCnt="5" custScaleX="143402" custScaleY="150434" custLinFactNeighborX="-9835" custLinFactNeighborY="67109">
        <dgm:presLayoutVars>
          <dgm:chMax/>
          <dgm:chPref val="3"/>
          <dgm:bulletEnabled val="1"/>
        </dgm:presLayoutVars>
      </dgm:prSet>
      <dgm:spPr/>
      <dgm:t>
        <a:bodyPr/>
        <a:lstStyle/>
        <a:p>
          <a:endParaRPr lang="en-GB"/>
        </a:p>
      </dgm:t>
    </dgm:pt>
    <dgm:pt modelId="{D6AC1E03-A64D-4E7A-9C00-D234BBEDC3B8}" type="pres">
      <dgm:prSet presAssocID="{367BB104-908F-409F-8540-3713189EAB38}" presName="parentText5" presStyleLbl="node1" presStyleIdx="4" presStyleCnt="5" custScaleX="188390" custScaleY="136530" custLinFactNeighborX="-27590" custLinFactNeighborY="88404">
        <dgm:presLayoutVars>
          <dgm:chMax/>
          <dgm:chPref val="3"/>
          <dgm:bulletEnabled val="1"/>
        </dgm:presLayoutVars>
      </dgm:prSet>
      <dgm:spPr/>
      <dgm:t>
        <a:bodyPr/>
        <a:lstStyle/>
        <a:p>
          <a:endParaRPr lang="en-GB"/>
        </a:p>
      </dgm:t>
    </dgm:pt>
    <dgm:pt modelId="{E07BB23A-5A47-4AE6-B975-1F159832125A}" type="pres">
      <dgm:prSet presAssocID="{367BB104-908F-409F-8540-3713189EAB38}" presName="childText5" presStyleLbl="solidAlignAcc1" presStyleIdx="0" presStyleCnt="1" custScaleX="168880" custScaleY="66450" custLinFactNeighborX="25856" custLinFactNeighborY="9565">
        <dgm:presLayoutVars>
          <dgm:chMax val="0"/>
          <dgm:chPref val="0"/>
          <dgm:bulletEnabled val="1"/>
        </dgm:presLayoutVars>
      </dgm:prSet>
      <dgm:spPr>
        <a:prstGeom prst="rightArrow">
          <a:avLst/>
        </a:prstGeom>
      </dgm:spPr>
      <dgm:t>
        <a:bodyPr/>
        <a:lstStyle/>
        <a:p>
          <a:endParaRPr lang="en-GB"/>
        </a:p>
      </dgm:t>
    </dgm:pt>
  </dgm:ptLst>
  <dgm:cxnLst>
    <dgm:cxn modelId="{349949FC-FA8D-419E-87EC-3AA54FBB6D55}" srcId="{17C1C7B6-7521-4B5B-A298-1E4DFCEFBC34}" destId="{367BB104-908F-409F-8540-3713189EAB38}" srcOrd="4" destOrd="0" parTransId="{C0EB27CE-DF45-4652-A3FD-2E1483B67C15}" sibTransId="{2C05204F-6372-4E85-992B-574CA3398E7A}"/>
    <dgm:cxn modelId="{1E2974E0-D8E8-4510-8969-C7F3490E0146}" type="presOf" srcId="{367BB104-908F-409F-8540-3713189EAB38}" destId="{D6AC1E03-A64D-4E7A-9C00-D234BBEDC3B8}" srcOrd="0" destOrd="0" presId="urn:microsoft.com/office/officeart/2009/3/layout/IncreasingArrowsProcess"/>
    <dgm:cxn modelId="{F9DB8893-9175-4EA9-824C-5891F9F964F4}" type="presOf" srcId="{AA6DA87D-8540-43F4-A94B-5D7EF1228775}" destId="{1B2354AD-2FD5-4181-9700-C389F07F5E12}" srcOrd="0" destOrd="0" presId="urn:microsoft.com/office/officeart/2009/3/layout/IncreasingArrowsProcess"/>
    <dgm:cxn modelId="{9BB554AE-EFE0-43ED-80F3-7B5D8D2A7B4E}" srcId="{17C1C7B6-7521-4B5B-A298-1E4DFCEFBC34}" destId="{C1AD3DA7-4B62-421B-84C7-5769E0A418EC}" srcOrd="3" destOrd="0" parTransId="{C10244DC-3ABB-4FED-AD29-0B169A1C4926}" sibTransId="{279EFED5-BB59-49C9-AF0E-FC98A1901A5F}"/>
    <dgm:cxn modelId="{BC625CE4-AA04-43EA-8865-ED87D1392416}" type="presOf" srcId="{B817D503-97E9-4BB9-B03E-B932C8918691}" destId="{E07BB23A-5A47-4AE6-B975-1F159832125A}" srcOrd="0" destOrd="0" presId="urn:microsoft.com/office/officeart/2009/3/layout/IncreasingArrowsProcess"/>
    <dgm:cxn modelId="{CB230D41-72F2-4580-A030-F979AD55264B}" type="presOf" srcId="{C1AD3DA7-4B62-421B-84C7-5769E0A418EC}" destId="{36A7B9E2-552F-418E-8807-EF0DE800C5D6}" srcOrd="0" destOrd="0" presId="urn:microsoft.com/office/officeart/2009/3/layout/IncreasingArrowsProcess"/>
    <dgm:cxn modelId="{81E27D08-5FC8-436B-A777-B20E86E3B4BF}" type="presOf" srcId="{5492376F-016F-48D0-AD57-88FCA4E49D5E}" destId="{A47F09AA-17C8-43CD-92A4-248A6D0AEBBD}" srcOrd="0" destOrd="0" presId="urn:microsoft.com/office/officeart/2009/3/layout/IncreasingArrowsProcess"/>
    <dgm:cxn modelId="{89930169-FB91-4C74-9979-D1FA3B40C619}" type="presOf" srcId="{363D90DE-038F-4DF8-B2FF-DE66F21BCD2C}" destId="{8989067E-F89F-411D-B603-B4B1C555DB5D}" srcOrd="0" destOrd="0" presId="urn:microsoft.com/office/officeart/2009/3/layout/IncreasingArrowsProcess"/>
    <dgm:cxn modelId="{83E8D793-E62C-4F2C-BAE7-4A1D55A0DB0E}" type="presOf" srcId="{17C1C7B6-7521-4B5B-A298-1E4DFCEFBC34}" destId="{97F0FEFA-FBF4-4E24-8CAE-2D7B6F618025}" srcOrd="0" destOrd="0" presId="urn:microsoft.com/office/officeart/2009/3/layout/IncreasingArrowsProcess"/>
    <dgm:cxn modelId="{82B58564-7DB6-4EC7-9AFF-928D29EC384C}" srcId="{17C1C7B6-7521-4B5B-A298-1E4DFCEFBC34}" destId="{363D90DE-038F-4DF8-B2FF-DE66F21BCD2C}" srcOrd="0" destOrd="0" parTransId="{CED0287B-E15B-4C41-851D-17A676A3DC8E}" sibTransId="{958CCBD1-459A-4C7D-A1AF-BA48D476E22B}"/>
    <dgm:cxn modelId="{2BE90B1C-5606-43FD-9A6A-1B0913F7A3E7}" srcId="{367BB104-908F-409F-8540-3713189EAB38}" destId="{B817D503-97E9-4BB9-B03E-B932C8918691}" srcOrd="0" destOrd="0" parTransId="{3A9882F9-5D26-4D66-97EF-DBE4FA2A46D0}" sibTransId="{1277F4C1-E2C1-460C-AC40-711AE15082E3}"/>
    <dgm:cxn modelId="{057C43BE-0B2B-48BC-A893-F7CCFD8DCC51}" srcId="{17C1C7B6-7521-4B5B-A298-1E4DFCEFBC34}" destId="{5492376F-016F-48D0-AD57-88FCA4E49D5E}" srcOrd="2" destOrd="0" parTransId="{426FF512-7A15-4B54-A71E-EFA0837691A3}" sibTransId="{A44DD7BC-D175-4481-AF31-2C6DC0705946}"/>
    <dgm:cxn modelId="{AF3FAD74-5674-414E-9A6D-8E781C51CDE1}" srcId="{17C1C7B6-7521-4B5B-A298-1E4DFCEFBC34}" destId="{AA6DA87D-8540-43F4-A94B-5D7EF1228775}" srcOrd="1" destOrd="0" parTransId="{32145CF3-C417-43F5-AA79-9AD4A18F41C4}" sibTransId="{45D4B0D4-3514-41DD-80B9-90E8ABFF5A6D}"/>
    <dgm:cxn modelId="{AEDAFF01-1D89-4EE9-B633-4AF6BFF8D8FF}" type="presParOf" srcId="{97F0FEFA-FBF4-4E24-8CAE-2D7B6F618025}" destId="{8989067E-F89F-411D-B603-B4B1C555DB5D}" srcOrd="0" destOrd="0" presId="urn:microsoft.com/office/officeart/2009/3/layout/IncreasingArrowsProcess"/>
    <dgm:cxn modelId="{09ECA12B-9275-47F5-A731-00027E910A62}" type="presParOf" srcId="{97F0FEFA-FBF4-4E24-8CAE-2D7B6F618025}" destId="{1B2354AD-2FD5-4181-9700-C389F07F5E12}" srcOrd="1" destOrd="0" presId="urn:microsoft.com/office/officeart/2009/3/layout/IncreasingArrowsProcess"/>
    <dgm:cxn modelId="{40592B87-72BC-45FE-A8BC-8651276699D8}" type="presParOf" srcId="{97F0FEFA-FBF4-4E24-8CAE-2D7B6F618025}" destId="{A47F09AA-17C8-43CD-92A4-248A6D0AEBBD}" srcOrd="2" destOrd="0" presId="urn:microsoft.com/office/officeart/2009/3/layout/IncreasingArrowsProcess"/>
    <dgm:cxn modelId="{F0DD962C-0BFF-4403-9CCA-B765A22F34E2}" type="presParOf" srcId="{97F0FEFA-FBF4-4E24-8CAE-2D7B6F618025}" destId="{36A7B9E2-552F-418E-8807-EF0DE800C5D6}" srcOrd="3" destOrd="0" presId="urn:microsoft.com/office/officeart/2009/3/layout/IncreasingArrowsProcess"/>
    <dgm:cxn modelId="{2B2F7616-39FA-4863-9844-A996CE134C43}" type="presParOf" srcId="{97F0FEFA-FBF4-4E24-8CAE-2D7B6F618025}" destId="{D6AC1E03-A64D-4E7A-9C00-D234BBEDC3B8}" srcOrd="4" destOrd="0" presId="urn:microsoft.com/office/officeart/2009/3/layout/IncreasingArrowsProcess"/>
    <dgm:cxn modelId="{9C5BB8E9-7759-4ACF-8DE4-A4F01DCC61D6}" type="presParOf" srcId="{97F0FEFA-FBF4-4E24-8CAE-2D7B6F618025}" destId="{E07BB23A-5A47-4AE6-B975-1F159832125A}"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339429-05BE-4A59-A09E-CCB83B52CCDA}" type="doc">
      <dgm:prSet loTypeId="urn:microsoft.com/office/officeart/2005/8/layout/hProcess9" loCatId="process" qsTypeId="urn:microsoft.com/office/officeart/2005/8/quickstyle/simple1" qsCatId="simple" csTypeId="urn:microsoft.com/office/officeart/2005/8/colors/accent0_3" csCatId="mainScheme" phldr="1"/>
      <dgm:spPr/>
    </dgm:pt>
    <dgm:pt modelId="{5C1B7D5B-476B-4369-AFDC-7FBB7020A27C}">
      <dgm:prSet phldrT="[Text]" custT="1"/>
      <dgm:spPr>
        <a:xfrm>
          <a:off x="5576912" y="1351739"/>
          <a:ext cx="1193906" cy="1802318"/>
        </a:xfrm>
        <a:prstGeom prst="round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gm:spPr>
      <dgm:t>
        <a:bodyPr/>
        <a:lstStyle/>
        <a:p>
          <a:r>
            <a:rPr lang="en-GB" sz="1100" b="1" dirty="0" smtClean="0">
              <a:solidFill>
                <a:sysClr val="window" lastClr="FFFFFF"/>
              </a:solidFill>
              <a:latin typeface="Calibri" panose="020F0502020204030204"/>
              <a:ea typeface="+mn-ea"/>
              <a:cs typeface="+mn-cs"/>
            </a:rPr>
            <a:t>Early April</a:t>
          </a:r>
          <a:br>
            <a:rPr lang="en-GB" sz="1100" b="1" dirty="0" smtClean="0">
              <a:solidFill>
                <a:sysClr val="window" lastClr="FFFFFF"/>
              </a:solidFill>
              <a:latin typeface="Calibri" panose="020F0502020204030204"/>
              <a:ea typeface="+mn-ea"/>
              <a:cs typeface="+mn-cs"/>
            </a:rPr>
          </a:br>
          <a:endParaRPr lang="en-GB" sz="1100" b="1" dirty="0" smtClean="0">
            <a:solidFill>
              <a:sysClr val="window" lastClr="FFFFFF"/>
            </a:solidFill>
            <a:latin typeface="Calibri" panose="020F0502020204030204"/>
            <a:ea typeface="+mn-ea"/>
            <a:cs typeface="+mn-cs"/>
          </a:endParaRPr>
        </a:p>
        <a:p>
          <a:r>
            <a:rPr lang="en-GB" sz="1100" b="0" dirty="0" smtClean="0">
              <a:solidFill>
                <a:sysClr val="window" lastClr="FFFFFF"/>
              </a:solidFill>
              <a:latin typeface="Calibri" panose="020F0502020204030204"/>
              <a:ea typeface="+mn-ea"/>
              <a:cs typeface="+mn-cs"/>
            </a:rPr>
            <a:t>SDSC* meets to review and validate draft report</a:t>
          </a:r>
          <a:endParaRPr lang="en-GB" sz="1100" b="0" dirty="0">
            <a:solidFill>
              <a:sysClr val="window" lastClr="FFFFFF"/>
            </a:solidFill>
            <a:latin typeface="Calibri" panose="020F0502020204030204"/>
            <a:ea typeface="+mn-ea"/>
            <a:cs typeface="+mn-cs"/>
          </a:endParaRPr>
        </a:p>
      </dgm:t>
    </dgm:pt>
    <dgm:pt modelId="{49456E60-A0C9-4D29-84A5-E70FBFD419BA}" type="parTrans" cxnId="{10208A4D-497E-4427-B172-E9DE4336AAEE}">
      <dgm:prSet/>
      <dgm:spPr/>
      <dgm:t>
        <a:bodyPr/>
        <a:lstStyle/>
        <a:p>
          <a:endParaRPr lang="en-GB" sz="1100"/>
        </a:p>
      </dgm:t>
    </dgm:pt>
    <dgm:pt modelId="{DCCFF5C5-34B8-486A-B620-729B43011041}" type="sibTrans" cxnId="{10208A4D-497E-4427-B172-E9DE4336AAEE}">
      <dgm:prSet/>
      <dgm:spPr/>
      <dgm:t>
        <a:bodyPr/>
        <a:lstStyle/>
        <a:p>
          <a:endParaRPr lang="en-GB" sz="1100"/>
        </a:p>
      </dgm:t>
    </dgm:pt>
    <dgm:pt modelId="{80D7D8BD-7523-4038-A4F3-20BED3A8EA53}">
      <dgm:prSet custT="1"/>
      <dgm:spPr>
        <a:xfrm>
          <a:off x="6969802" y="1351739"/>
          <a:ext cx="1193906" cy="1802318"/>
        </a:xfrm>
        <a:prstGeom prst="round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gm:spPr>
      <dgm:t>
        <a:bodyPr/>
        <a:lstStyle/>
        <a:p>
          <a:r>
            <a:rPr lang="en-GB" sz="1100" b="1" dirty="0" smtClean="0">
              <a:solidFill>
                <a:sysClr val="window" lastClr="FFFFFF"/>
              </a:solidFill>
              <a:latin typeface="Calibri" panose="020F0502020204030204"/>
              <a:ea typeface="+mn-ea"/>
              <a:cs typeface="+mn-cs"/>
            </a:rPr>
            <a:t>Mid April</a:t>
          </a:r>
          <a:br>
            <a:rPr lang="en-GB" sz="1100" b="1" dirty="0" smtClean="0">
              <a:solidFill>
                <a:sysClr val="window" lastClr="FFFFFF"/>
              </a:solidFill>
              <a:latin typeface="Calibri" panose="020F0502020204030204"/>
              <a:ea typeface="+mn-ea"/>
              <a:cs typeface="+mn-cs"/>
            </a:rPr>
          </a:br>
          <a:endParaRPr lang="en-GB" sz="1100" b="1" dirty="0" smtClean="0">
            <a:solidFill>
              <a:sysClr val="window" lastClr="FFFFFF"/>
            </a:solidFill>
            <a:latin typeface="Calibri" panose="020F0502020204030204"/>
            <a:ea typeface="+mn-ea"/>
            <a:cs typeface="+mn-cs"/>
          </a:endParaRPr>
        </a:p>
        <a:p>
          <a:r>
            <a:rPr lang="en-GB" sz="1100" b="0" dirty="0" smtClean="0">
              <a:solidFill>
                <a:sysClr val="window" lastClr="FFFFFF"/>
              </a:solidFill>
              <a:latin typeface="Calibri" panose="020F0502020204030204"/>
              <a:ea typeface="+mn-ea"/>
              <a:cs typeface="+mn-cs"/>
            </a:rPr>
            <a:t>Safety Committee, SDSC* and contributors review draft</a:t>
          </a:r>
        </a:p>
      </dgm:t>
    </dgm:pt>
    <dgm:pt modelId="{E864A0C6-E258-4B73-8B5B-904AE3475CAB}" type="parTrans" cxnId="{10594BA5-A208-4F7A-878C-2F62A65B1790}">
      <dgm:prSet/>
      <dgm:spPr/>
      <dgm:t>
        <a:bodyPr/>
        <a:lstStyle/>
        <a:p>
          <a:endParaRPr lang="en-GB" sz="1100"/>
        </a:p>
      </dgm:t>
    </dgm:pt>
    <dgm:pt modelId="{C5604877-05C1-4D0D-8A91-86572B321161}" type="sibTrans" cxnId="{10594BA5-A208-4F7A-878C-2F62A65B1790}">
      <dgm:prSet/>
      <dgm:spPr/>
      <dgm:t>
        <a:bodyPr/>
        <a:lstStyle/>
        <a:p>
          <a:endParaRPr lang="en-GB" sz="1100"/>
        </a:p>
      </dgm:t>
    </dgm:pt>
    <dgm:pt modelId="{8A96D00C-158A-48D2-BABD-9BCE48F5E4C4}">
      <dgm:prSet custT="1"/>
      <dgm:spPr>
        <a:xfrm>
          <a:off x="8362693" y="1351739"/>
          <a:ext cx="1193906" cy="1802318"/>
        </a:xfrm>
        <a:prstGeom prst="round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gm:spPr>
      <dgm:t>
        <a:bodyPr/>
        <a:lstStyle/>
        <a:p>
          <a:r>
            <a:rPr lang="en-GB" sz="1100" b="1" dirty="0" smtClean="0">
              <a:solidFill>
                <a:sysClr val="window" lastClr="FFFFFF"/>
              </a:solidFill>
              <a:latin typeface="Calibri" panose="020F0502020204030204"/>
              <a:ea typeface="+mn-ea"/>
              <a:cs typeface="+mn-cs"/>
            </a:rPr>
            <a:t>Early May </a:t>
          </a:r>
          <a:br>
            <a:rPr lang="en-GB" sz="1100" b="1" dirty="0" smtClean="0">
              <a:solidFill>
                <a:sysClr val="window" lastClr="FFFFFF"/>
              </a:solidFill>
              <a:latin typeface="Calibri" panose="020F0502020204030204"/>
              <a:ea typeface="+mn-ea"/>
              <a:cs typeface="+mn-cs"/>
            </a:rPr>
          </a:br>
          <a:endParaRPr lang="en-GB" sz="1100" b="1" dirty="0" smtClean="0">
            <a:solidFill>
              <a:sysClr val="window" lastClr="FFFFFF"/>
            </a:solidFill>
            <a:latin typeface="Calibri" panose="020F0502020204030204"/>
            <a:ea typeface="+mn-ea"/>
            <a:cs typeface="+mn-cs"/>
          </a:endParaRPr>
        </a:p>
        <a:p>
          <a:r>
            <a:rPr lang="en-GB" sz="1100" b="0" dirty="0" smtClean="0">
              <a:solidFill>
                <a:sysClr val="window" lastClr="FFFFFF"/>
              </a:solidFill>
              <a:latin typeface="Calibri" panose="020F0502020204030204"/>
              <a:ea typeface="+mn-ea"/>
              <a:cs typeface="+mn-cs"/>
            </a:rPr>
            <a:t>Management Committee approves draft</a:t>
          </a:r>
          <a:endParaRPr lang="en-GB" sz="1100" b="0" i="1" dirty="0">
            <a:solidFill>
              <a:sysClr val="window" lastClr="FFFFFF"/>
            </a:solidFill>
            <a:latin typeface="Calibri" panose="020F0502020204030204"/>
            <a:ea typeface="+mn-ea"/>
            <a:cs typeface="+mn-cs"/>
          </a:endParaRPr>
        </a:p>
      </dgm:t>
    </dgm:pt>
    <dgm:pt modelId="{8ACFF6BC-7842-44BB-BD7F-495EFFE8A2B0}" type="parTrans" cxnId="{3263A5AB-6CFE-4E54-ACC8-D40F73CD3224}">
      <dgm:prSet/>
      <dgm:spPr/>
      <dgm:t>
        <a:bodyPr/>
        <a:lstStyle/>
        <a:p>
          <a:endParaRPr lang="en-GB" sz="1100"/>
        </a:p>
      </dgm:t>
    </dgm:pt>
    <dgm:pt modelId="{F812BF51-4426-4675-B262-5FC78DFE65FB}" type="sibTrans" cxnId="{3263A5AB-6CFE-4E54-ACC8-D40F73CD3224}">
      <dgm:prSet/>
      <dgm:spPr/>
      <dgm:t>
        <a:bodyPr/>
        <a:lstStyle/>
        <a:p>
          <a:endParaRPr lang="en-GB" sz="1100"/>
        </a:p>
      </dgm:t>
    </dgm:pt>
    <dgm:pt modelId="{A277A82D-12CC-439A-A1DD-68F78F3CCD03}">
      <dgm:prSet custT="1"/>
      <dgm:spPr>
        <a:xfrm>
          <a:off x="9755584" y="1351739"/>
          <a:ext cx="1193906" cy="1802318"/>
        </a:xfrm>
        <a:prstGeom prst="round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gm:spPr>
      <dgm:t>
        <a:bodyPr/>
        <a:lstStyle/>
        <a:p>
          <a:r>
            <a:rPr lang="en-GB" sz="1100" b="1" dirty="0" smtClean="0">
              <a:solidFill>
                <a:sysClr val="window" lastClr="FFFFFF"/>
              </a:solidFill>
              <a:latin typeface="Calibri" panose="020F0502020204030204"/>
              <a:ea typeface="+mn-ea"/>
              <a:cs typeface="+mn-cs"/>
            </a:rPr>
            <a:t>June</a:t>
          </a:r>
          <a:br>
            <a:rPr lang="en-GB" sz="1100" b="1" dirty="0" smtClean="0">
              <a:solidFill>
                <a:sysClr val="window" lastClr="FFFFFF"/>
              </a:solidFill>
              <a:latin typeface="Calibri" panose="020F0502020204030204"/>
              <a:ea typeface="+mn-ea"/>
              <a:cs typeface="+mn-cs"/>
            </a:rPr>
          </a:br>
          <a:r>
            <a:rPr lang="en-GB" sz="1100" b="1" dirty="0" smtClean="0">
              <a:solidFill>
                <a:sysClr val="window" lastClr="FFFFFF"/>
              </a:solidFill>
              <a:latin typeface="Calibri" panose="020F0502020204030204"/>
              <a:ea typeface="+mn-ea"/>
              <a:cs typeface="+mn-cs"/>
            </a:rPr>
            <a:t/>
          </a:r>
          <a:br>
            <a:rPr lang="en-GB" sz="1100" b="1" dirty="0" smtClean="0">
              <a:solidFill>
                <a:sysClr val="window" lastClr="FFFFFF"/>
              </a:solidFill>
              <a:latin typeface="Calibri" panose="020F0502020204030204"/>
              <a:ea typeface="+mn-ea"/>
              <a:cs typeface="+mn-cs"/>
            </a:rPr>
          </a:br>
          <a:r>
            <a:rPr lang="en-GB" sz="1100" b="0" dirty="0" smtClean="0">
              <a:solidFill>
                <a:sysClr val="window" lastClr="FFFFFF"/>
              </a:solidFill>
              <a:latin typeface="Calibri" panose="020F0502020204030204"/>
              <a:ea typeface="+mn-ea"/>
              <a:cs typeface="+mn-cs"/>
            </a:rPr>
            <a:t>Final report published </a:t>
          </a:r>
          <a:r>
            <a:rPr lang="en-GB" sz="1100" dirty="0" smtClean="0">
              <a:solidFill>
                <a:sysClr val="window" lastClr="FFFFFF"/>
              </a:solidFill>
              <a:latin typeface="Calibri" panose="020F0502020204030204"/>
              <a:ea typeface="+mn-ea"/>
              <a:cs typeface="+mn-cs"/>
            </a:rPr>
            <a:t>electronically</a:t>
          </a:r>
          <a:endParaRPr lang="en-GB" sz="1100" dirty="0">
            <a:solidFill>
              <a:sysClr val="window" lastClr="FFFFFF"/>
            </a:solidFill>
            <a:latin typeface="Calibri" panose="020F0502020204030204"/>
            <a:ea typeface="+mn-ea"/>
            <a:cs typeface="+mn-cs"/>
          </a:endParaRPr>
        </a:p>
      </dgm:t>
    </dgm:pt>
    <dgm:pt modelId="{29AB2670-F695-4BCE-9BB1-2319F906B168}" type="parTrans" cxnId="{49595E11-B020-4F44-8860-A04F05A6611C}">
      <dgm:prSet/>
      <dgm:spPr/>
      <dgm:t>
        <a:bodyPr/>
        <a:lstStyle/>
        <a:p>
          <a:endParaRPr lang="en-GB" sz="1100"/>
        </a:p>
      </dgm:t>
    </dgm:pt>
    <dgm:pt modelId="{38259BB4-E82E-45AA-8C07-88A9E36E7A67}" type="sibTrans" cxnId="{49595E11-B020-4F44-8860-A04F05A6611C}">
      <dgm:prSet/>
      <dgm:spPr/>
      <dgm:t>
        <a:bodyPr/>
        <a:lstStyle/>
        <a:p>
          <a:endParaRPr lang="en-GB" sz="1100"/>
        </a:p>
      </dgm:t>
    </dgm:pt>
    <dgm:pt modelId="{2E402C1A-D55C-4295-9AD1-CA33C32A4F8B}">
      <dgm:prSet phldrT="[Text]" custT="1">
        <dgm:style>
          <a:lnRef idx="2">
            <a:schemeClr val="accent5"/>
          </a:lnRef>
          <a:fillRef idx="1">
            <a:schemeClr val="lt1"/>
          </a:fillRef>
          <a:effectRef idx="0">
            <a:schemeClr val="accent5"/>
          </a:effectRef>
          <a:fontRef idx="minor">
            <a:schemeClr val="dk1"/>
          </a:fontRef>
        </dgm:style>
      </dgm:prSet>
      <dgm:spPr>
        <a:xfrm>
          <a:off x="1398239" y="1351739"/>
          <a:ext cx="1193906" cy="1802318"/>
        </a:xfrm>
        <a:prstGeom prst="roundRect">
          <a:avLst/>
        </a:prstGeom>
        <a:solidFill>
          <a:sysClr val="window" lastClr="FFFFFF"/>
        </a:solidFill>
        <a:ln w="12700" cap="flat" cmpd="sng" algn="ctr">
          <a:solidFill>
            <a:srgbClr val="4472C4"/>
          </a:solidFill>
          <a:prstDash val="solid"/>
          <a:miter lim="800000"/>
        </a:ln>
        <a:effectLst/>
      </dgm:spPr>
      <dgm:t>
        <a:bodyPr/>
        <a:lstStyle/>
        <a:p>
          <a:r>
            <a:rPr lang="en-GB" sz="1100" b="1" i="0" dirty="0" smtClean="0">
              <a:solidFill>
                <a:sysClr val="windowText" lastClr="000000"/>
              </a:solidFill>
              <a:latin typeface="Calibri" panose="020F0502020204030204"/>
              <a:ea typeface="+mn-ea"/>
              <a:cs typeface="+mn-cs"/>
            </a:rPr>
            <a:t>Early March</a:t>
          </a:r>
          <a:br>
            <a:rPr lang="en-GB" sz="1100" b="1" i="0" dirty="0" smtClean="0">
              <a:solidFill>
                <a:sysClr val="windowText" lastClr="000000"/>
              </a:solidFill>
              <a:latin typeface="Calibri" panose="020F0502020204030204"/>
              <a:ea typeface="+mn-ea"/>
              <a:cs typeface="+mn-cs"/>
            </a:rPr>
          </a:br>
          <a:endParaRPr lang="en-GB" sz="1100" b="1" i="0" dirty="0" smtClean="0">
            <a:solidFill>
              <a:sysClr val="windowText" lastClr="000000"/>
            </a:solidFill>
            <a:latin typeface="Calibri" panose="020F0502020204030204"/>
            <a:ea typeface="+mn-ea"/>
            <a:cs typeface="+mn-cs"/>
          </a:endParaRPr>
        </a:p>
        <a:p>
          <a:r>
            <a:rPr lang="en-US" sz="1100" b="0" i="0" dirty="0" smtClean="0">
              <a:solidFill>
                <a:sysClr val="windowText" lastClr="000000"/>
              </a:solidFill>
              <a:latin typeface="Calibri" panose="020F0502020204030204"/>
              <a:ea typeface="+mn-ea"/>
              <a:cs typeface="+mn-cs"/>
            </a:rPr>
            <a:t>Submitted data checked and validated by Data Specialist</a:t>
          </a:r>
        </a:p>
      </dgm:t>
    </dgm:pt>
    <dgm:pt modelId="{D0A0E88F-E945-4F62-ACDD-C72D033CC06A}" type="parTrans" cxnId="{0E2F51D6-39FB-44F2-A3D8-E875C2D9FD9C}">
      <dgm:prSet/>
      <dgm:spPr/>
      <dgm:t>
        <a:bodyPr/>
        <a:lstStyle/>
        <a:p>
          <a:endParaRPr lang="en-GB" sz="1100"/>
        </a:p>
      </dgm:t>
    </dgm:pt>
    <dgm:pt modelId="{303A5C19-4542-469F-AA28-C27ECF06445B}" type="sibTrans" cxnId="{0E2F51D6-39FB-44F2-A3D8-E875C2D9FD9C}">
      <dgm:prSet/>
      <dgm:spPr/>
      <dgm:t>
        <a:bodyPr/>
        <a:lstStyle/>
        <a:p>
          <a:endParaRPr lang="en-GB" sz="1100"/>
        </a:p>
      </dgm:t>
    </dgm:pt>
    <dgm:pt modelId="{8A30B5FD-D154-43EF-9421-06B57C16C0F5}">
      <dgm:prSet phldrT="[Text]" custT="1"/>
      <dgm:spPr>
        <a:xfrm>
          <a:off x="5349" y="1351739"/>
          <a:ext cx="1193906" cy="1802318"/>
        </a:xfrm>
        <a:prstGeom prst="round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gm:spPr>
      <dgm:t>
        <a:bodyPr/>
        <a:lstStyle/>
        <a:p>
          <a:r>
            <a:rPr lang="en-GB" sz="1100" b="1" dirty="0" smtClean="0">
              <a:solidFill>
                <a:sysClr val="window" lastClr="FFFFFF"/>
              </a:solidFill>
              <a:latin typeface="Calibri" panose="020F0502020204030204"/>
              <a:ea typeface="+mn-ea"/>
              <a:cs typeface="+mn-cs"/>
            </a:rPr>
            <a:t>1 March </a:t>
          </a:r>
        </a:p>
        <a:p>
          <a:r>
            <a:rPr lang="en-GB" sz="1100" b="0" dirty="0" smtClean="0">
              <a:solidFill>
                <a:sysClr val="window" lastClr="FFFFFF"/>
              </a:solidFill>
              <a:latin typeface="Calibri" panose="020F0502020204030204"/>
              <a:ea typeface="+mn-ea"/>
              <a:cs typeface="+mn-cs"/>
            </a:rPr>
            <a:t>Deadline</a:t>
          </a:r>
          <a:r>
            <a:rPr lang="en-GB" sz="1100" dirty="0" smtClean="0">
              <a:solidFill>
                <a:sysClr val="window" lastClr="FFFFFF"/>
              </a:solidFill>
              <a:latin typeface="Calibri" panose="020F0502020204030204"/>
              <a:ea typeface="+mn-ea"/>
              <a:cs typeface="+mn-cs"/>
            </a:rPr>
            <a:t> for submission of data</a:t>
          </a:r>
          <a:endParaRPr lang="en-GB" sz="1100" dirty="0">
            <a:solidFill>
              <a:sysClr val="window" lastClr="FFFFFF"/>
            </a:solidFill>
            <a:latin typeface="Calibri" panose="020F0502020204030204"/>
            <a:ea typeface="+mn-ea"/>
            <a:cs typeface="+mn-cs"/>
          </a:endParaRPr>
        </a:p>
      </dgm:t>
    </dgm:pt>
    <dgm:pt modelId="{E1AAD93A-C8D2-4EDE-B02B-49D9D3C257AF}" type="sibTrans" cxnId="{0C45A09F-E60C-4C73-B013-C76193545633}">
      <dgm:prSet/>
      <dgm:spPr/>
      <dgm:t>
        <a:bodyPr/>
        <a:lstStyle/>
        <a:p>
          <a:endParaRPr lang="en-GB" sz="1100"/>
        </a:p>
      </dgm:t>
    </dgm:pt>
    <dgm:pt modelId="{B9B98354-0EF4-4467-A3DF-B2E7C3DA7A07}" type="parTrans" cxnId="{0C45A09F-E60C-4C73-B013-C76193545633}">
      <dgm:prSet/>
      <dgm:spPr/>
      <dgm:t>
        <a:bodyPr/>
        <a:lstStyle/>
        <a:p>
          <a:endParaRPr lang="en-GB" sz="1100"/>
        </a:p>
      </dgm:t>
    </dgm:pt>
    <dgm:pt modelId="{6AF3C0AD-FDF4-4A30-A287-5CD92DD660F4}">
      <dgm:prSet phldrT="[Text]" custT="1">
        <dgm:style>
          <a:lnRef idx="2">
            <a:schemeClr val="accent5"/>
          </a:lnRef>
          <a:fillRef idx="1">
            <a:schemeClr val="lt1"/>
          </a:fillRef>
          <a:effectRef idx="0">
            <a:schemeClr val="accent5"/>
          </a:effectRef>
          <a:fontRef idx="minor">
            <a:schemeClr val="dk1"/>
          </a:fontRef>
        </dgm:style>
      </dgm:prSet>
      <dgm:spPr>
        <a:xfrm>
          <a:off x="2791130" y="1351739"/>
          <a:ext cx="1193906" cy="1802318"/>
        </a:xfrm>
        <a:prstGeom prst="roundRect">
          <a:avLst/>
        </a:prstGeom>
        <a:solidFill>
          <a:sysClr val="window" lastClr="FFFFFF"/>
        </a:solidFill>
        <a:ln w="12700" cap="flat" cmpd="sng" algn="ctr">
          <a:solidFill>
            <a:srgbClr val="4472C4"/>
          </a:solidFill>
          <a:prstDash val="solid"/>
          <a:miter lim="800000"/>
        </a:ln>
        <a:effectLst/>
      </dgm:spPr>
      <dgm:t>
        <a:bodyPr/>
        <a:lstStyle/>
        <a:p>
          <a:r>
            <a:rPr lang="en-GB" sz="1100" b="1" i="0" dirty="0" smtClean="0">
              <a:solidFill>
                <a:sysClr val="windowText" lastClr="000000"/>
              </a:solidFill>
              <a:latin typeface="Calibri" panose="020F0502020204030204"/>
              <a:ea typeface="+mn-ea"/>
              <a:cs typeface="+mn-cs"/>
            </a:rPr>
            <a:t>Early March</a:t>
          </a:r>
        </a:p>
        <a:p>
          <a:r>
            <a:rPr lang="en-US" sz="1100" b="0" i="0" dirty="0" smtClean="0">
              <a:solidFill>
                <a:sysClr val="windowText" lastClr="000000"/>
              </a:solidFill>
              <a:latin typeface="Calibri" panose="020F0502020204030204"/>
              <a:ea typeface="+mn-ea"/>
              <a:cs typeface="+mn-cs"/>
            </a:rPr>
            <a:t>Fatal incident and high potential event reports validated by SDSC* Chair</a:t>
          </a:r>
        </a:p>
      </dgm:t>
    </dgm:pt>
    <dgm:pt modelId="{C52D9909-023F-45B9-91DD-1B018198B528}" type="parTrans" cxnId="{2C7F1C37-3BA5-4747-9AA5-F273E0FA8C7E}">
      <dgm:prSet/>
      <dgm:spPr/>
      <dgm:t>
        <a:bodyPr/>
        <a:lstStyle/>
        <a:p>
          <a:endParaRPr lang="en-GB" sz="1100"/>
        </a:p>
      </dgm:t>
    </dgm:pt>
    <dgm:pt modelId="{F5D6AE7D-3592-49D4-829C-2E32729A93F3}" type="sibTrans" cxnId="{2C7F1C37-3BA5-4747-9AA5-F273E0FA8C7E}">
      <dgm:prSet/>
      <dgm:spPr/>
      <dgm:t>
        <a:bodyPr/>
        <a:lstStyle/>
        <a:p>
          <a:endParaRPr lang="en-GB" sz="1100"/>
        </a:p>
      </dgm:t>
    </dgm:pt>
    <dgm:pt modelId="{942ECB58-9853-4A75-898B-075E8A2554AF}">
      <dgm:prSet phldrT="[Text]" custT="1">
        <dgm:style>
          <a:lnRef idx="2">
            <a:schemeClr val="accent5"/>
          </a:lnRef>
          <a:fillRef idx="1">
            <a:schemeClr val="lt1"/>
          </a:fillRef>
          <a:effectRef idx="0">
            <a:schemeClr val="accent5"/>
          </a:effectRef>
          <a:fontRef idx="minor">
            <a:schemeClr val="dk1"/>
          </a:fontRef>
        </dgm:style>
      </dgm:prSet>
      <dgm:spPr>
        <a:xfrm>
          <a:off x="4184021" y="1351739"/>
          <a:ext cx="1193906" cy="1802318"/>
        </a:xfrm>
        <a:prstGeom prst="roundRect">
          <a:avLst/>
        </a:prstGeom>
        <a:solidFill>
          <a:sysClr val="window" lastClr="FFFFFF"/>
        </a:solidFill>
        <a:ln w="12700" cap="flat" cmpd="sng" algn="ctr">
          <a:solidFill>
            <a:srgbClr val="4472C4"/>
          </a:solidFill>
          <a:prstDash val="solid"/>
          <a:miter lim="800000"/>
        </a:ln>
        <a:effectLst/>
      </dgm:spPr>
      <dgm:t>
        <a:bodyPr/>
        <a:lstStyle/>
        <a:p>
          <a:r>
            <a:rPr lang="en-GB" sz="1100" b="1" i="0" dirty="0" smtClean="0">
              <a:solidFill>
                <a:sysClr val="windowText" lastClr="000000"/>
              </a:solidFill>
              <a:latin typeface="Calibri" panose="020F0502020204030204"/>
              <a:ea typeface="+mn-ea"/>
              <a:cs typeface="+mn-cs"/>
            </a:rPr>
            <a:t>Mid March</a:t>
          </a:r>
          <a:br>
            <a:rPr lang="en-GB" sz="1100" b="1" i="0" dirty="0" smtClean="0">
              <a:solidFill>
                <a:sysClr val="windowText" lastClr="000000"/>
              </a:solidFill>
              <a:latin typeface="Calibri" panose="020F0502020204030204"/>
              <a:ea typeface="+mn-ea"/>
              <a:cs typeface="+mn-cs"/>
            </a:rPr>
          </a:br>
          <a:endParaRPr lang="en-GB" sz="1100" b="1" i="0" dirty="0" smtClean="0">
            <a:solidFill>
              <a:sysClr val="windowText" lastClr="000000"/>
            </a:solidFill>
            <a:latin typeface="Calibri" panose="020F0502020204030204"/>
            <a:ea typeface="+mn-ea"/>
            <a:cs typeface="+mn-cs"/>
          </a:endParaRPr>
        </a:p>
        <a:p>
          <a:r>
            <a:rPr lang="en-US" sz="1100" b="0" i="0" dirty="0" smtClean="0">
              <a:solidFill>
                <a:sysClr val="windowText" lastClr="000000"/>
              </a:solidFill>
              <a:latin typeface="Calibri" panose="020F0502020204030204"/>
              <a:ea typeface="+mn-ea"/>
              <a:cs typeface="+mn-cs"/>
            </a:rPr>
            <a:t>Companies check their normalised results</a:t>
          </a:r>
          <a:endParaRPr lang="en-GB" sz="1100" b="0" i="0" dirty="0">
            <a:solidFill>
              <a:sysClr val="windowText" lastClr="000000"/>
            </a:solidFill>
            <a:latin typeface="Calibri" panose="020F0502020204030204"/>
            <a:ea typeface="+mn-ea"/>
            <a:cs typeface="+mn-cs"/>
          </a:endParaRPr>
        </a:p>
      </dgm:t>
    </dgm:pt>
    <dgm:pt modelId="{1BC317C4-1DC2-4618-999C-B417778F739D}" type="sibTrans" cxnId="{531479B4-C75B-451E-B83B-CFE441AA27B8}">
      <dgm:prSet/>
      <dgm:spPr/>
      <dgm:t>
        <a:bodyPr/>
        <a:lstStyle/>
        <a:p>
          <a:endParaRPr lang="en-GB" sz="1100"/>
        </a:p>
      </dgm:t>
    </dgm:pt>
    <dgm:pt modelId="{7BF6045D-5556-471A-B571-A21C34C671D6}" type="parTrans" cxnId="{531479B4-C75B-451E-B83B-CFE441AA27B8}">
      <dgm:prSet/>
      <dgm:spPr/>
      <dgm:t>
        <a:bodyPr/>
        <a:lstStyle/>
        <a:p>
          <a:endParaRPr lang="en-GB" sz="1100"/>
        </a:p>
      </dgm:t>
    </dgm:pt>
    <dgm:pt modelId="{42D47EBB-E36B-49B7-B851-590F5C51A156}" type="pres">
      <dgm:prSet presAssocID="{FB339429-05BE-4A59-A09E-CCB83B52CCDA}" presName="CompostProcess" presStyleCnt="0">
        <dgm:presLayoutVars>
          <dgm:dir/>
          <dgm:resizeHandles val="exact"/>
        </dgm:presLayoutVars>
      </dgm:prSet>
      <dgm:spPr/>
    </dgm:pt>
    <dgm:pt modelId="{6F8C2C4E-D5E8-43CD-8A2E-957B26EA1CF9}" type="pres">
      <dgm:prSet presAssocID="{FB339429-05BE-4A59-A09E-CCB83B52CCDA}" presName="arrow" presStyleLbl="bgShp" presStyleIdx="0" presStyleCnt="1" custLinFactNeighborX="-708" custLinFactNeighborY="-978"/>
      <dgm:spPr>
        <a:xfrm>
          <a:off x="755686" y="0"/>
          <a:ext cx="9311614" cy="4505797"/>
        </a:xfrm>
        <a:prstGeom prst="rightArrow">
          <a:avLst/>
        </a:prstGeom>
        <a:solidFill>
          <a:srgbClr val="44546A">
            <a:tint val="40000"/>
            <a:hueOff val="0"/>
            <a:satOff val="0"/>
            <a:lumOff val="0"/>
            <a:alphaOff val="0"/>
          </a:srgbClr>
        </a:solidFill>
        <a:ln>
          <a:noFill/>
        </a:ln>
        <a:effectLst/>
      </dgm:spPr>
    </dgm:pt>
    <dgm:pt modelId="{87A2ED18-BF06-4104-A897-C8307CD919CF}" type="pres">
      <dgm:prSet presAssocID="{FB339429-05BE-4A59-A09E-CCB83B52CCDA}" presName="linearProcess" presStyleCnt="0"/>
      <dgm:spPr/>
    </dgm:pt>
    <dgm:pt modelId="{2A035C82-B52A-4814-AE0B-48FDF344765F}" type="pres">
      <dgm:prSet presAssocID="{8A30B5FD-D154-43EF-9421-06B57C16C0F5}" presName="textNode" presStyleLbl="node1" presStyleIdx="0" presStyleCnt="8">
        <dgm:presLayoutVars>
          <dgm:bulletEnabled val="1"/>
        </dgm:presLayoutVars>
      </dgm:prSet>
      <dgm:spPr/>
      <dgm:t>
        <a:bodyPr/>
        <a:lstStyle/>
        <a:p>
          <a:endParaRPr lang="en-GB"/>
        </a:p>
      </dgm:t>
    </dgm:pt>
    <dgm:pt modelId="{B8506483-924A-40DA-AAAF-BE996EF2019D}" type="pres">
      <dgm:prSet presAssocID="{E1AAD93A-C8D2-4EDE-B02B-49D9D3C257AF}" presName="sibTrans" presStyleCnt="0"/>
      <dgm:spPr/>
    </dgm:pt>
    <dgm:pt modelId="{C938518F-3AED-431D-BE68-61617BEAED01}" type="pres">
      <dgm:prSet presAssocID="{2E402C1A-D55C-4295-9AD1-CA33C32A4F8B}" presName="textNode" presStyleLbl="node1" presStyleIdx="1" presStyleCnt="8">
        <dgm:presLayoutVars>
          <dgm:bulletEnabled val="1"/>
        </dgm:presLayoutVars>
      </dgm:prSet>
      <dgm:spPr/>
      <dgm:t>
        <a:bodyPr/>
        <a:lstStyle/>
        <a:p>
          <a:endParaRPr lang="en-GB"/>
        </a:p>
      </dgm:t>
    </dgm:pt>
    <dgm:pt modelId="{621261CA-14A1-4FF7-83EA-D15B6EAA102C}" type="pres">
      <dgm:prSet presAssocID="{303A5C19-4542-469F-AA28-C27ECF06445B}" presName="sibTrans" presStyleCnt="0"/>
      <dgm:spPr/>
    </dgm:pt>
    <dgm:pt modelId="{9F51864A-9370-4518-9CCA-44E8F3C74B92}" type="pres">
      <dgm:prSet presAssocID="{6AF3C0AD-FDF4-4A30-A287-5CD92DD660F4}" presName="textNode" presStyleLbl="node1" presStyleIdx="2" presStyleCnt="8">
        <dgm:presLayoutVars>
          <dgm:bulletEnabled val="1"/>
        </dgm:presLayoutVars>
      </dgm:prSet>
      <dgm:spPr/>
      <dgm:t>
        <a:bodyPr/>
        <a:lstStyle/>
        <a:p>
          <a:endParaRPr lang="en-GB"/>
        </a:p>
      </dgm:t>
    </dgm:pt>
    <dgm:pt modelId="{F2CA0EB8-A854-4DEA-A5BD-390DEF9E7974}" type="pres">
      <dgm:prSet presAssocID="{F5D6AE7D-3592-49D4-829C-2E32729A93F3}" presName="sibTrans" presStyleCnt="0"/>
      <dgm:spPr/>
    </dgm:pt>
    <dgm:pt modelId="{D9946EC4-4EA2-462A-8200-FCF5A2D6C838}" type="pres">
      <dgm:prSet presAssocID="{942ECB58-9853-4A75-898B-075E8A2554AF}" presName="textNode" presStyleLbl="node1" presStyleIdx="3" presStyleCnt="8">
        <dgm:presLayoutVars>
          <dgm:bulletEnabled val="1"/>
        </dgm:presLayoutVars>
      </dgm:prSet>
      <dgm:spPr/>
      <dgm:t>
        <a:bodyPr/>
        <a:lstStyle/>
        <a:p>
          <a:endParaRPr lang="en-GB"/>
        </a:p>
      </dgm:t>
    </dgm:pt>
    <dgm:pt modelId="{6D0CE1C6-3A79-4131-BA0F-AB564092F43B}" type="pres">
      <dgm:prSet presAssocID="{1BC317C4-1DC2-4618-999C-B417778F739D}" presName="sibTrans" presStyleCnt="0"/>
      <dgm:spPr/>
    </dgm:pt>
    <dgm:pt modelId="{2D74ECB2-B06D-458E-B977-126E84D06DAB}" type="pres">
      <dgm:prSet presAssocID="{5C1B7D5B-476B-4369-AFDC-7FBB7020A27C}" presName="textNode" presStyleLbl="node1" presStyleIdx="4" presStyleCnt="8">
        <dgm:presLayoutVars>
          <dgm:bulletEnabled val="1"/>
        </dgm:presLayoutVars>
      </dgm:prSet>
      <dgm:spPr/>
      <dgm:t>
        <a:bodyPr/>
        <a:lstStyle/>
        <a:p>
          <a:endParaRPr lang="en-GB"/>
        </a:p>
      </dgm:t>
    </dgm:pt>
    <dgm:pt modelId="{86AAA103-EBC6-497D-884C-197737E1439D}" type="pres">
      <dgm:prSet presAssocID="{DCCFF5C5-34B8-486A-B620-729B43011041}" presName="sibTrans" presStyleCnt="0"/>
      <dgm:spPr/>
    </dgm:pt>
    <dgm:pt modelId="{C3A776BE-CFA5-43AF-B0E9-72F3B5F9C7CA}" type="pres">
      <dgm:prSet presAssocID="{80D7D8BD-7523-4038-A4F3-20BED3A8EA53}" presName="textNode" presStyleLbl="node1" presStyleIdx="5" presStyleCnt="8">
        <dgm:presLayoutVars>
          <dgm:bulletEnabled val="1"/>
        </dgm:presLayoutVars>
      </dgm:prSet>
      <dgm:spPr/>
      <dgm:t>
        <a:bodyPr/>
        <a:lstStyle/>
        <a:p>
          <a:endParaRPr lang="en-GB"/>
        </a:p>
      </dgm:t>
    </dgm:pt>
    <dgm:pt modelId="{A0B9B89D-BD3D-40B3-BBED-0A586CBE9452}" type="pres">
      <dgm:prSet presAssocID="{C5604877-05C1-4D0D-8A91-86572B321161}" presName="sibTrans" presStyleCnt="0"/>
      <dgm:spPr/>
    </dgm:pt>
    <dgm:pt modelId="{9CB0FD48-BC79-4609-A333-FB2B9ABE9687}" type="pres">
      <dgm:prSet presAssocID="{8A96D00C-158A-48D2-BABD-9BCE48F5E4C4}" presName="textNode" presStyleLbl="node1" presStyleIdx="6" presStyleCnt="8">
        <dgm:presLayoutVars>
          <dgm:bulletEnabled val="1"/>
        </dgm:presLayoutVars>
      </dgm:prSet>
      <dgm:spPr/>
      <dgm:t>
        <a:bodyPr/>
        <a:lstStyle/>
        <a:p>
          <a:endParaRPr lang="en-GB"/>
        </a:p>
      </dgm:t>
    </dgm:pt>
    <dgm:pt modelId="{3FD02A7A-F0BD-47CC-94D9-BF30C6B8BAA2}" type="pres">
      <dgm:prSet presAssocID="{F812BF51-4426-4675-B262-5FC78DFE65FB}" presName="sibTrans" presStyleCnt="0"/>
      <dgm:spPr/>
    </dgm:pt>
    <dgm:pt modelId="{F859777F-5A51-40A6-9CDF-1786E472D5CF}" type="pres">
      <dgm:prSet presAssocID="{A277A82D-12CC-439A-A1DD-68F78F3CCD03}" presName="textNode" presStyleLbl="node1" presStyleIdx="7" presStyleCnt="8">
        <dgm:presLayoutVars>
          <dgm:bulletEnabled val="1"/>
        </dgm:presLayoutVars>
      </dgm:prSet>
      <dgm:spPr/>
      <dgm:t>
        <a:bodyPr/>
        <a:lstStyle/>
        <a:p>
          <a:endParaRPr lang="en-GB"/>
        </a:p>
      </dgm:t>
    </dgm:pt>
  </dgm:ptLst>
  <dgm:cxnLst>
    <dgm:cxn modelId="{0BF2EE73-8121-46E5-9AE9-3BC8356A0896}" type="presOf" srcId="{FB339429-05BE-4A59-A09E-CCB83B52CCDA}" destId="{42D47EBB-E36B-49B7-B851-590F5C51A156}" srcOrd="0" destOrd="0" presId="urn:microsoft.com/office/officeart/2005/8/layout/hProcess9"/>
    <dgm:cxn modelId="{5C7E1EA8-2253-4C13-AE27-C12BC0A2D49D}" type="presOf" srcId="{8A96D00C-158A-48D2-BABD-9BCE48F5E4C4}" destId="{9CB0FD48-BC79-4609-A333-FB2B9ABE9687}" srcOrd="0" destOrd="0" presId="urn:microsoft.com/office/officeart/2005/8/layout/hProcess9"/>
    <dgm:cxn modelId="{3ABAE710-03F2-49FC-911E-247CD4CCF3C9}" type="presOf" srcId="{6AF3C0AD-FDF4-4A30-A287-5CD92DD660F4}" destId="{9F51864A-9370-4518-9CCA-44E8F3C74B92}" srcOrd="0" destOrd="0" presId="urn:microsoft.com/office/officeart/2005/8/layout/hProcess9"/>
    <dgm:cxn modelId="{3263A5AB-6CFE-4E54-ACC8-D40F73CD3224}" srcId="{FB339429-05BE-4A59-A09E-CCB83B52CCDA}" destId="{8A96D00C-158A-48D2-BABD-9BCE48F5E4C4}" srcOrd="6" destOrd="0" parTransId="{8ACFF6BC-7842-44BB-BD7F-495EFFE8A2B0}" sibTransId="{F812BF51-4426-4675-B262-5FC78DFE65FB}"/>
    <dgm:cxn modelId="{7E3CAF8A-CEE3-40B8-9430-578D061AA89E}" type="presOf" srcId="{A277A82D-12CC-439A-A1DD-68F78F3CCD03}" destId="{F859777F-5A51-40A6-9CDF-1786E472D5CF}" srcOrd="0" destOrd="0" presId="urn:microsoft.com/office/officeart/2005/8/layout/hProcess9"/>
    <dgm:cxn modelId="{631074C9-D7BD-4CA4-B3CF-C6AD67F4671F}" type="presOf" srcId="{80D7D8BD-7523-4038-A4F3-20BED3A8EA53}" destId="{C3A776BE-CFA5-43AF-B0E9-72F3B5F9C7CA}" srcOrd="0" destOrd="0" presId="urn:microsoft.com/office/officeart/2005/8/layout/hProcess9"/>
    <dgm:cxn modelId="{10208A4D-497E-4427-B172-E9DE4336AAEE}" srcId="{FB339429-05BE-4A59-A09E-CCB83B52CCDA}" destId="{5C1B7D5B-476B-4369-AFDC-7FBB7020A27C}" srcOrd="4" destOrd="0" parTransId="{49456E60-A0C9-4D29-84A5-E70FBFD419BA}" sibTransId="{DCCFF5C5-34B8-486A-B620-729B43011041}"/>
    <dgm:cxn modelId="{AC1D40F4-19DE-46BE-B168-2ADECDA83249}" type="presOf" srcId="{5C1B7D5B-476B-4369-AFDC-7FBB7020A27C}" destId="{2D74ECB2-B06D-458E-B977-126E84D06DAB}" srcOrd="0" destOrd="0" presId="urn:microsoft.com/office/officeart/2005/8/layout/hProcess9"/>
    <dgm:cxn modelId="{0C45A09F-E60C-4C73-B013-C76193545633}" srcId="{FB339429-05BE-4A59-A09E-CCB83B52CCDA}" destId="{8A30B5FD-D154-43EF-9421-06B57C16C0F5}" srcOrd="0" destOrd="0" parTransId="{B9B98354-0EF4-4467-A3DF-B2E7C3DA7A07}" sibTransId="{E1AAD93A-C8D2-4EDE-B02B-49D9D3C257AF}"/>
    <dgm:cxn modelId="{579495A8-75ED-463F-BC25-1FCB116C0E44}" type="presOf" srcId="{8A30B5FD-D154-43EF-9421-06B57C16C0F5}" destId="{2A035C82-B52A-4814-AE0B-48FDF344765F}" srcOrd="0" destOrd="0" presId="urn:microsoft.com/office/officeart/2005/8/layout/hProcess9"/>
    <dgm:cxn modelId="{2C7F1C37-3BA5-4747-9AA5-F273E0FA8C7E}" srcId="{FB339429-05BE-4A59-A09E-CCB83B52CCDA}" destId="{6AF3C0AD-FDF4-4A30-A287-5CD92DD660F4}" srcOrd="2" destOrd="0" parTransId="{C52D9909-023F-45B9-91DD-1B018198B528}" sibTransId="{F5D6AE7D-3592-49D4-829C-2E32729A93F3}"/>
    <dgm:cxn modelId="{10594BA5-A208-4F7A-878C-2F62A65B1790}" srcId="{FB339429-05BE-4A59-A09E-CCB83B52CCDA}" destId="{80D7D8BD-7523-4038-A4F3-20BED3A8EA53}" srcOrd="5" destOrd="0" parTransId="{E864A0C6-E258-4B73-8B5B-904AE3475CAB}" sibTransId="{C5604877-05C1-4D0D-8A91-86572B321161}"/>
    <dgm:cxn modelId="{49595E11-B020-4F44-8860-A04F05A6611C}" srcId="{FB339429-05BE-4A59-A09E-CCB83B52CCDA}" destId="{A277A82D-12CC-439A-A1DD-68F78F3CCD03}" srcOrd="7" destOrd="0" parTransId="{29AB2670-F695-4BCE-9BB1-2319F906B168}" sibTransId="{38259BB4-E82E-45AA-8C07-88A9E36E7A67}"/>
    <dgm:cxn modelId="{D92E2DAD-B2DC-45D6-9FFF-1792E1363755}" type="presOf" srcId="{2E402C1A-D55C-4295-9AD1-CA33C32A4F8B}" destId="{C938518F-3AED-431D-BE68-61617BEAED01}" srcOrd="0" destOrd="0" presId="urn:microsoft.com/office/officeart/2005/8/layout/hProcess9"/>
    <dgm:cxn modelId="{2785FB6C-AA81-4D73-8DED-E7B6DE2A56C1}" type="presOf" srcId="{942ECB58-9853-4A75-898B-075E8A2554AF}" destId="{D9946EC4-4EA2-462A-8200-FCF5A2D6C838}" srcOrd="0" destOrd="0" presId="urn:microsoft.com/office/officeart/2005/8/layout/hProcess9"/>
    <dgm:cxn modelId="{0E2F51D6-39FB-44F2-A3D8-E875C2D9FD9C}" srcId="{FB339429-05BE-4A59-A09E-CCB83B52CCDA}" destId="{2E402C1A-D55C-4295-9AD1-CA33C32A4F8B}" srcOrd="1" destOrd="0" parTransId="{D0A0E88F-E945-4F62-ACDD-C72D033CC06A}" sibTransId="{303A5C19-4542-469F-AA28-C27ECF06445B}"/>
    <dgm:cxn modelId="{531479B4-C75B-451E-B83B-CFE441AA27B8}" srcId="{FB339429-05BE-4A59-A09E-CCB83B52CCDA}" destId="{942ECB58-9853-4A75-898B-075E8A2554AF}" srcOrd="3" destOrd="0" parTransId="{7BF6045D-5556-471A-B571-A21C34C671D6}" sibTransId="{1BC317C4-1DC2-4618-999C-B417778F739D}"/>
    <dgm:cxn modelId="{D7162D37-4BA5-48A6-B0C3-DF04CFB68FC9}" type="presParOf" srcId="{42D47EBB-E36B-49B7-B851-590F5C51A156}" destId="{6F8C2C4E-D5E8-43CD-8A2E-957B26EA1CF9}" srcOrd="0" destOrd="0" presId="urn:microsoft.com/office/officeart/2005/8/layout/hProcess9"/>
    <dgm:cxn modelId="{434DC3E2-4D3D-4467-A6DD-B20C89F04F4F}" type="presParOf" srcId="{42D47EBB-E36B-49B7-B851-590F5C51A156}" destId="{87A2ED18-BF06-4104-A897-C8307CD919CF}" srcOrd="1" destOrd="0" presId="urn:microsoft.com/office/officeart/2005/8/layout/hProcess9"/>
    <dgm:cxn modelId="{55B9BD85-FA58-4555-BF35-E4466AA00B09}" type="presParOf" srcId="{87A2ED18-BF06-4104-A897-C8307CD919CF}" destId="{2A035C82-B52A-4814-AE0B-48FDF344765F}" srcOrd="0" destOrd="0" presId="urn:microsoft.com/office/officeart/2005/8/layout/hProcess9"/>
    <dgm:cxn modelId="{B4A55BD4-D161-4058-99C2-5BC328ADFEFB}" type="presParOf" srcId="{87A2ED18-BF06-4104-A897-C8307CD919CF}" destId="{B8506483-924A-40DA-AAAF-BE996EF2019D}" srcOrd="1" destOrd="0" presId="urn:microsoft.com/office/officeart/2005/8/layout/hProcess9"/>
    <dgm:cxn modelId="{1F928F32-CB76-46FF-8515-5FB0A862E406}" type="presParOf" srcId="{87A2ED18-BF06-4104-A897-C8307CD919CF}" destId="{C938518F-3AED-431D-BE68-61617BEAED01}" srcOrd="2" destOrd="0" presId="urn:microsoft.com/office/officeart/2005/8/layout/hProcess9"/>
    <dgm:cxn modelId="{43DCD064-C3E7-411C-85E8-1B921C10ACDB}" type="presParOf" srcId="{87A2ED18-BF06-4104-A897-C8307CD919CF}" destId="{621261CA-14A1-4FF7-83EA-D15B6EAA102C}" srcOrd="3" destOrd="0" presId="urn:microsoft.com/office/officeart/2005/8/layout/hProcess9"/>
    <dgm:cxn modelId="{1BEB1206-E34E-416A-A5C6-55D4A1100B70}" type="presParOf" srcId="{87A2ED18-BF06-4104-A897-C8307CD919CF}" destId="{9F51864A-9370-4518-9CCA-44E8F3C74B92}" srcOrd="4" destOrd="0" presId="urn:microsoft.com/office/officeart/2005/8/layout/hProcess9"/>
    <dgm:cxn modelId="{E0A6713E-DBF2-4EFD-BC68-8E9DEBF7515C}" type="presParOf" srcId="{87A2ED18-BF06-4104-A897-C8307CD919CF}" destId="{F2CA0EB8-A854-4DEA-A5BD-390DEF9E7974}" srcOrd="5" destOrd="0" presId="urn:microsoft.com/office/officeart/2005/8/layout/hProcess9"/>
    <dgm:cxn modelId="{06E3E774-C010-4494-A255-1A8650C4885B}" type="presParOf" srcId="{87A2ED18-BF06-4104-A897-C8307CD919CF}" destId="{D9946EC4-4EA2-462A-8200-FCF5A2D6C838}" srcOrd="6" destOrd="0" presId="urn:microsoft.com/office/officeart/2005/8/layout/hProcess9"/>
    <dgm:cxn modelId="{251FA893-8D03-41D0-AB49-0869B642E4AE}" type="presParOf" srcId="{87A2ED18-BF06-4104-A897-C8307CD919CF}" destId="{6D0CE1C6-3A79-4131-BA0F-AB564092F43B}" srcOrd="7" destOrd="0" presId="urn:microsoft.com/office/officeart/2005/8/layout/hProcess9"/>
    <dgm:cxn modelId="{6ADC7038-A756-4856-AF09-36C721FD93F2}" type="presParOf" srcId="{87A2ED18-BF06-4104-A897-C8307CD919CF}" destId="{2D74ECB2-B06D-458E-B977-126E84D06DAB}" srcOrd="8" destOrd="0" presId="urn:microsoft.com/office/officeart/2005/8/layout/hProcess9"/>
    <dgm:cxn modelId="{136B491F-CAF2-49DB-B0CC-EA71941CB2B9}" type="presParOf" srcId="{87A2ED18-BF06-4104-A897-C8307CD919CF}" destId="{86AAA103-EBC6-497D-884C-197737E1439D}" srcOrd="9" destOrd="0" presId="urn:microsoft.com/office/officeart/2005/8/layout/hProcess9"/>
    <dgm:cxn modelId="{B88FABDE-8F18-4280-9D39-A4117B805D66}" type="presParOf" srcId="{87A2ED18-BF06-4104-A897-C8307CD919CF}" destId="{C3A776BE-CFA5-43AF-B0E9-72F3B5F9C7CA}" srcOrd="10" destOrd="0" presId="urn:microsoft.com/office/officeart/2005/8/layout/hProcess9"/>
    <dgm:cxn modelId="{0A974C68-06BE-4347-8CF2-86E0C79DF71A}" type="presParOf" srcId="{87A2ED18-BF06-4104-A897-C8307CD919CF}" destId="{A0B9B89D-BD3D-40B3-BBED-0A586CBE9452}" srcOrd="11" destOrd="0" presId="urn:microsoft.com/office/officeart/2005/8/layout/hProcess9"/>
    <dgm:cxn modelId="{43FF6EE7-EC9D-4DDB-8F19-B27548A10C4A}" type="presParOf" srcId="{87A2ED18-BF06-4104-A897-C8307CD919CF}" destId="{9CB0FD48-BC79-4609-A333-FB2B9ABE9687}" srcOrd="12" destOrd="0" presId="urn:microsoft.com/office/officeart/2005/8/layout/hProcess9"/>
    <dgm:cxn modelId="{7611FE1D-B295-46F8-B579-8FB00048A2D5}" type="presParOf" srcId="{87A2ED18-BF06-4104-A897-C8307CD919CF}" destId="{3FD02A7A-F0BD-47CC-94D9-BF30C6B8BAA2}" srcOrd="13" destOrd="0" presId="urn:microsoft.com/office/officeart/2005/8/layout/hProcess9"/>
    <dgm:cxn modelId="{ADC725B3-D25D-4FE8-89F8-CFF727521A98}" type="presParOf" srcId="{87A2ED18-BF06-4104-A897-C8307CD919CF}" destId="{F859777F-5A51-40A6-9CDF-1786E472D5CF}" srcOrd="1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89067E-F89F-411D-B603-B4B1C555DB5D}">
      <dsp:nvSpPr>
        <dsp:cNvPr id="0" name=""/>
        <dsp:cNvSpPr/>
      </dsp:nvSpPr>
      <dsp:spPr>
        <a:xfrm>
          <a:off x="-198632" y="108960"/>
          <a:ext cx="8028554" cy="1435411"/>
        </a:xfrm>
        <a:prstGeom prst="rightArrow">
          <a:avLst>
            <a:gd name="adj1" fmla="val 50000"/>
            <a:gd name="adj2" fmla="val 50000"/>
          </a:avLst>
        </a:prstGeom>
        <a:solidFill>
          <a:srgbClr val="53565A"/>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81363" numCol="1" spcCol="1270" anchor="ctr" anchorCtr="0">
          <a:noAutofit/>
        </a:bodyPr>
        <a:lstStyle/>
        <a:p>
          <a:pPr lvl="0" algn="l" defTabSz="889000">
            <a:lnSpc>
              <a:spcPct val="90000"/>
            </a:lnSpc>
            <a:spcBef>
              <a:spcPct val="0"/>
            </a:spcBef>
            <a:spcAft>
              <a:spcPct val="35000"/>
            </a:spcAft>
          </a:pPr>
          <a:r>
            <a:rPr lang="en-US" sz="2000" kern="1200" dirty="0">
              <a:solidFill>
                <a:sysClr val="window" lastClr="FFFFFF"/>
              </a:solidFill>
              <a:latin typeface="Calibri" panose="020F0502020204030204"/>
              <a:ea typeface="+mn-ea"/>
              <a:cs typeface="+mn-cs"/>
            </a:rPr>
            <a:t>1985 </a:t>
          </a:r>
          <a:r>
            <a:rPr lang="en-US" sz="2000" kern="1200" dirty="0" smtClean="0">
              <a:solidFill>
                <a:sysClr val="window" lastClr="FFFFFF"/>
              </a:solidFill>
              <a:latin typeface="Calibri" panose="020F0502020204030204"/>
              <a:ea typeface="+mn-ea"/>
              <a:cs typeface="+mn-cs"/>
            </a:rPr>
            <a:t>– Occupational Safety</a:t>
          </a:r>
          <a:endParaRPr lang="en-US" sz="2000" kern="1200" dirty="0">
            <a:solidFill>
              <a:sysClr val="window" lastClr="FFFFFF"/>
            </a:solidFill>
            <a:latin typeface="Calibri" panose="020F0502020204030204"/>
            <a:ea typeface="+mn-ea"/>
            <a:cs typeface="+mn-cs"/>
          </a:endParaRPr>
        </a:p>
      </dsp:txBody>
      <dsp:txXfrm>
        <a:off x="-198632" y="467813"/>
        <a:ext cx="7669701" cy="717705"/>
      </dsp:txXfrm>
    </dsp:sp>
    <dsp:sp modelId="{1B2354AD-2FD5-4181-9700-C389F07F5E12}">
      <dsp:nvSpPr>
        <dsp:cNvPr id="0" name=""/>
        <dsp:cNvSpPr/>
      </dsp:nvSpPr>
      <dsp:spPr>
        <a:xfrm>
          <a:off x="728976" y="734318"/>
          <a:ext cx="7070644" cy="1296387"/>
        </a:xfrm>
        <a:prstGeom prst="rightArrow">
          <a:avLst>
            <a:gd name="adj1" fmla="val 50000"/>
            <a:gd name="adj2" fmla="val 50000"/>
          </a:avLst>
        </a:prstGeom>
        <a:solidFill>
          <a:srgbClr val="833177"/>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216000" rIns="254000" bIns="181363" numCol="1" spcCol="1270" anchor="t" anchorCtr="0">
          <a:noAutofit/>
        </a:bodyPr>
        <a:lstStyle/>
        <a:p>
          <a:pPr lvl="0" algn="l" defTabSz="889000">
            <a:lnSpc>
              <a:spcPct val="90000"/>
            </a:lnSpc>
            <a:spcBef>
              <a:spcPct val="0"/>
            </a:spcBef>
            <a:spcAft>
              <a:spcPct val="35000"/>
            </a:spcAft>
          </a:pPr>
          <a:r>
            <a:rPr lang="en-US" sz="2000" kern="1200" dirty="0">
              <a:solidFill>
                <a:sysClr val="window" lastClr="FFFFFF"/>
              </a:solidFill>
              <a:latin typeface="Calibri" panose="020F0502020204030204"/>
              <a:ea typeface="+mn-ea"/>
              <a:cs typeface="+mn-cs"/>
            </a:rPr>
            <a:t>1999 – </a:t>
          </a:r>
          <a:r>
            <a:rPr lang="en-US" sz="2000" kern="1200" dirty="0" smtClean="0">
              <a:solidFill>
                <a:sysClr val="window" lastClr="FFFFFF"/>
              </a:solidFill>
              <a:latin typeface="Calibri" panose="020F0502020204030204"/>
              <a:ea typeface="+mn-ea"/>
              <a:cs typeface="+mn-cs"/>
            </a:rPr>
            <a:t>Environment</a:t>
          </a:r>
          <a:endParaRPr lang="en-US" sz="2000" kern="1200" dirty="0">
            <a:solidFill>
              <a:sysClr val="window" lastClr="FFFFFF"/>
            </a:solidFill>
            <a:latin typeface="Calibri" panose="020F0502020204030204"/>
            <a:ea typeface="+mn-ea"/>
            <a:cs typeface="+mn-cs"/>
          </a:endParaRPr>
        </a:p>
      </dsp:txBody>
      <dsp:txXfrm>
        <a:off x="728976" y="1058415"/>
        <a:ext cx="6746547" cy="648193"/>
      </dsp:txXfrm>
    </dsp:sp>
    <dsp:sp modelId="{A47F09AA-17C8-43CD-92A4-248A6D0AEBBD}">
      <dsp:nvSpPr>
        <dsp:cNvPr id="0" name=""/>
        <dsp:cNvSpPr/>
      </dsp:nvSpPr>
      <dsp:spPr>
        <a:xfrm>
          <a:off x="1416479" y="1243398"/>
          <a:ext cx="6558711" cy="1653001"/>
        </a:xfrm>
        <a:prstGeom prst="rightArrow">
          <a:avLst>
            <a:gd name="adj1" fmla="val 50000"/>
            <a:gd name="adj2" fmla="val 50000"/>
          </a:avLst>
        </a:prstGeom>
        <a:solidFill>
          <a:srgbClr val="385E9D"/>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252000" rIns="254000" bIns="181363" numCol="1" spcCol="1270" anchor="t" anchorCtr="0">
          <a:noAutofit/>
        </a:bodyPr>
        <a:lstStyle/>
        <a:p>
          <a:pPr lvl="0" algn="l" defTabSz="889000">
            <a:lnSpc>
              <a:spcPct val="90000"/>
            </a:lnSpc>
            <a:spcBef>
              <a:spcPct val="0"/>
            </a:spcBef>
            <a:spcAft>
              <a:spcPct val="35000"/>
            </a:spcAft>
          </a:pPr>
          <a:r>
            <a:rPr lang="en-US" sz="2000" kern="1200" dirty="0">
              <a:solidFill>
                <a:sysClr val="window" lastClr="FFFFFF"/>
              </a:solidFill>
              <a:latin typeface="Calibri" panose="020F0502020204030204"/>
              <a:ea typeface="+mn-ea"/>
              <a:cs typeface="+mn-cs"/>
            </a:rPr>
            <a:t>2008 – Motor Vehicle </a:t>
          </a:r>
          <a:r>
            <a:rPr lang="en-US" sz="2000" kern="1200" dirty="0" smtClean="0">
              <a:solidFill>
                <a:sysClr val="window" lastClr="FFFFFF"/>
              </a:solidFill>
              <a:latin typeface="Calibri" panose="020F0502020204030204"/>
              <a:ea typeface="+mn-ea"/>
              <a:cs typeface="+mn-cs"/>
            </a:rPr>
            <a:t>Crash </a:t>
          </a:r>
          <a:endParaRPr lang="en-US" sz="2000" kern="1200" dirty="0">
            <a:solidFill>
              <a:sysClr val="window" lastClr="FFFFFF"/>
            </a:solidFill>
            <a:latin typeface="Calibri" panose="020F0502020204030204"/>
            <a:ea typeface="+mn-ea"/>
            <a:cs typeface="+mn-cs"/>
          </a:endParaRPr>
        </a:p>
      </dsp:txBody>
      <dsp:txXfrm>
        <a:off x="1416479" y="1656648"/>
        <a:ext cx="6145461" cy="826501"/>
      </dsp:txXfrm>
    </dsp:sp>
    <dsp:sp modelId="{36A7B9E2-552F-418E-8807-EF0DE800C5D6}">
      <dsp:nvSpPr>
        <dsp:cNvPr id="0" name=""/>
        <dsp:cNvSpPr/>
      </dsp:nvSpPr>
      <dsp:spPr>
        <a:xfrm>
          <a:off x="2956519" y="1875948"/>
          <a:ext cx="5018678" cy="1718622"/>
        </a:xfrm>
        <a:prstGeom prst="rightArrow">
          <a:avLst>
            <a:gd name="adj1" fmla="val 50000"/>
            <a:gd name="adj2" fmla="val 50000"/>
          </a:avLst>
        </a:prstGeom>
        <a:solidFill>
          <a:srgbClr val="ED7D31">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144000" rIns="72000" bIns="181363" numCol="1" spcCol="1270" anchor="t" anchorCtr="0">
          <a:noAutofit/>
        </a:bodyPr>
        <a:lstStyle/>
        <a:p>
          <a:pPr lvl="0" algn="l" defTabSz="889000">
            <a:lnSpc>
              <a:spcPct val="90000"/>
            </a:lnSpc>
            <a:spcBef>
              <a:spcPct val="0"/>
            </a:spcBef>
            <a:spcAft>
              <a:spcPct val="35000"/>
            </a:spcAft>
          </a:pPr>
          <a:r>
            <a:rPr lang="en-US" sz="2000" kern="1200" dirty="0" smtClean="0">
              <a:solidFill>
                <a:sysClr val="window" lastClr="FFFFFF"/>
              </a:solidFill>
              <a:latin typeface="Calibri" panose="020F0502020204030204"/>
              <a:ea typeface="+mn-ea"/>
              <a:cs typeface="+mn-cs"/>
            </a:rPr>
            <a:t>2010 </a:t>
          </a:r>
          <a:r>
            <a:rPr lang="en-US" sz="2000" kern="1200" dirty="0">
              <a:solidFill>
                <a:sysClr val="window" lastClr="FFFFFF"/>
              </a:solidFill>
              <a:latin typeface="Calibri" panose="020F0502020204030204"/>
              <a:ea typeface="+mn-ea"/>
              <a:cs typeface="+mn-cs"/>
            </a:rPr>
            <a:t>– Health Leading Indicators</a:t>
          </a:r>
        </a:p>
      </dsp:txBody>
      <dsp:txXfrm>
        <a:off x="2956519" y="2305604"/>
        <a:ext cx="4589023" cy="859311"/>
      </dsp:txXfrm>
    </dsp:sp>
    <dsp:sp modelId="{D6AC1E03-A64D-4E7A-9C00-D234BBEDC3B8}">
      <dsp:nvSpPr>
        <dsp:cNvPr id="0" name=""/>
        <dsp:cNvSpPr/>
      </dsp:nvSpPr>
      <dsp:spPr>
        <a:xfrm>
          <a:off x="4041783" y="2579616"/>
          <a:ext cx="3858205" cy="1559777"/>
        </a:xfrm>
        <a:prstGeom prst="rightArrow">
          <a:avLst>
            <a:gd name="adj1" fmla="val 50000"/>
            <a:gd name="adj2" fmla="val 50000"/>
          </a:avLst>
        </a:prstGeom>
        <a:solidFill>
          <a:srgbClr val="FFC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6000" rIns="254000" bIns="181363" numCol="1" spcCol="1270" anchor="t" anchorCtr="0">
          <a:noAutofit/>
        </a:bodyPr>
        <a:lstStyle/>
        <a:p>
          <a:pPr lvl="0" algn="l" defTabSz="889000">
            <a:lnSpc>
              <a:spcPct val="90000"/>
            </a:lnSpc>
            <a:spcBef>
              <a:spcPct val="0"/>
            </a:spcBef>
            <a:spcAft>
              <a:spcPct val="35000"/>
            </a:spcAft>
          </a:pPr>
          <a:r>
            <a:rPr lang="en-US" sz="2000" kern="1200" dirty="0" smtClean="0">
              <a:solidFill>
                <a:sysClr val="windowText" lastClr="000000"/>
              </a:solidFill>
              <a:latin typeface="Calibri" panose="020F0502020204030204"/>
              <a:ea typeface="+mn-ea"/>
              <a:cs typeface="+mn-cs"/>
            </a:rPr>
            <a:t>2011 – Process </a:t>
          </a:r>
          <a:br>
            <a:rPr lang="en-US" sz="2000" kern="1200" dirty="0" smtClean="0">
              <a:solidFill>
                <a:sysClr val="windowText" lastClr="000000"/>
              </a:solidFill>
              <a:latin typeface="Calibri" panose="020F0502020204030204"/>
              <a:ea typeface="+mn-ea"/>
              <a:cs typeface="+mn-cs"/>
            </a:rPr>
          </a:br>
          <a:r>
            <a:rPr lang="en-US" sz="2000" kern="1200" dirty="0" smtClean="0">
              <a:solidFill>
                <a:sysClr val="windowText" lastClr="000000"/>
              </a:solidFill>
              <a:latin typeface="Calibri" panose="020F0502020204030204"/>
              <a:ea typeface="+mn-ea"/>
              <a:cs typeface="+mn-cs"/>
            </a:rPr>
            <a:t>Safety </a:t>
          </a:r>
          <a:r>
            <a:rPr lang="en-US" sz="2000" kern="1200" dirty="0" smtClean="0">
              <a:solidFill>
                <a:sysClr val="windowText" lastClr="000000"/>
              </a:solidFill>
              <a:latin typeface="Calibri" panose="020F0502020204030204"/>
              <a:ea typeface="+mn-ea"/>
              <a:cs typeface="+mn-cs"/>
            </a:rPr>
            <a:t>Events</a:t>
          </a:r>
          <a:endParaRPr lang="en-GB" sz="2000" kern="1200" dirty="0">
            <a:solidFill>
              <a:sysClr val="windowText" lastClr="000000"/>
            </a:solidFill>
            <a:latin typeface="Calibri" panose="020F0502020204030204"/>
            <a:ea typeface="+mn-ea"/>
            <a:cs typeface="+mn-cs"/>
          </a:endParaRPr>
        </a:p>
      </dsp:txBody>
      <dsp:txXfrm>
        <a:off x="4041783" y="2969560"/>
        <a:ext cx="3468261" cy="779889"/>
      </dsp:txXfrm>
    </dsp:sp>
    <dsp:sp modelId="{E07BB23A-5A47-4AE6-B975-1F159832125A}">
      <dsp:nvSpPr>
        <dsp:cNvPr id="0" name=""/>
        <dsp:cNvSpPr/>
      </dsp:nvSpPr>
      <dsp:spPr>
        <a:xfrm>
          <a:off x="5387301" y="3117711"/>
          <a:ext cx="2451961" cy="1393927"/>
        </a:xfrm>
        <a:prstGeom prst="rightArrow">
          <a:avLst/>
        </a:prstGeom>
        <a:solidFill>
          <a:srgbClr val="70AD47">
            <a:lumMod val="75000"/>
          </a:srgbClr>
        </a:solidFill>
        <a:ln w="12700" cap="flat" cmpd="sng" algn="ctr">
          <a:solidFill>
            <a:srgbClr val="E7E6E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solidFill>
                <a:sysClr val="window" lastClr="FFFFFF"/>
              </a:solidFill>
              <a:latin typeface="Calibri" panose="020F0502020204030204"/>
              <a:ea typeface="+mn-ea"/>
              <a:cs typeface="+mn-cs"/>
            </a:rPr>
            <a:t>2013 – Aviation</a:t>
          </a:r>
          <a:endParaRPr lang="en-GB" sz="2000" kern="1200" dirty="0">
            <a:solidFill>
              <a:sysClr val="window" lastClr="FFFFFF"/>
            </a:solidFill>
            <a:latin typeface="Calibri" panose="020F0502020204030204"/>
            <a:ea typeface="+mn-ea"/>
            <a:cs typeface="+mn-cs"/>
          </a:endParaRPr>
        </a:p>
      </dsp:txBody>
      <dsp:txXfrm>
        <a:off x="5387301" y="3466193"/>
        <a:ext cx="2103479" cy="6969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C2C4E-D5E8-43CD-8A2E-957B26EA1CF9}">
      <dsp:nvSpPr>
        <dsp:cNvPr id="0" name=""/>
        <dsp:cNvSpPr/>
      </dsp:nvSpPr>
      <dsp:spPr>
        <a:xfrm>
          <a:off x="608645" y="0"/>
          <a:ext cx="7499764" cy="3169452"/>
        </a:xfrm>
        <a:prstGeom prst="rightArrow">
          <a:avLst/>
        </a:prstGeom>
        <a:solidFill>
          <a:srgbClr val="44546A">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2A035C82-B52A-4814-AE0B-48FDF344765F}">
      <dsp:nvSpPr>
        <dsp:cNvPr id="0" name=""/>
        <dsp:cNvSpPr/>
      </dsp:nvSpPr>
      <dsp:spPr>
        <a:xfrm>
          <a:off x="4308" y="950835"/>
          <a:ext cx="961596" cy="1267780"/>
        </a:xfrm>
        <a:prstGeom prst="round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b="1" kern="1200" dirty="0" smtClean="0">
              <a:solidFill>
                <a:sysClr val="window" lastClr="FFFFFF"/>
              </a:solidFill>
              <a:latin typeface="Calibri" panose="020F0502020204030204"/>
              <a:ea typeface="+mn-ea"/>
              <a:cs typeface="+mn-cs"/>
            </a:rPr>
            <a:t>1 March </a:t>
          </a:r>
        </a:p>
        <a:p>
          <a:pPr lvl="0" algn="ctr" defTabSz="488950">
            <a:lnSpc>
              <a:spcPct val="90000"/>
            </a:lnSpc>
            <a:spcBef>
              <a:spcPct val="0"/>
            </a:spcBef>
            <a:spcAft>
              <a:spcPct val="35000"/>
            </a:spcAft>
          </a:pPr>
          <a:r>
            <a:rPr lang="en-GB" sz="1100" b="0" kern="1200" dirty="0" smtClean="0">
              <a:solidFill>
                <a:sysClr val="window" lastClr="FFFFFF"/>
              </a:solidFill>
              <a:latin typeface="Calibri" panose="020F0502020204030204"/>
              <a:ea typeface="+mn-ea"/>
              <a:cs typeface="+mn-cs"/>
            </a:rPr>
            <a:t>Deadline</a:t>
          </a:r>
          <a:r>
            <a:rPr lang="en-GB" sz="1100" kern="1200" dirty="0" smtClean="0">
              <a:solidFill>
                <a:sysClr val="window" lastClr="FFFFFF"/>
              </a:solidFill>
              <a:latin typeface="Calibri" panose="020F0502020204030204"/>
              <a:ea typeface="+mn-ea"/>
              <a:cs typeface="+mn-cs"/>
            </a:rPr>
            <a:t> for submission of data</a:t>
          </a:r>
          <a:endParaRPr lang="en-GB" sz="1100" kern="1200" dirty="0">
            <a:solidFill>
              <a:sysClr val="window" lastClr="FFFFFF"/>
            </a:solidFill>
            <a:latin typeface="Calibri" panose="020F0502020204030204"/>
            <a:ea typeface="+mn-ea"/>
            <a:cs typeface="+mn-cs"/>
          </a:endParaRPr>
        </a:p>
      </dsp:txBody>
      <dsp:txXfrm>
        <a:off x="51249" y="997776"/>
        <a:ext cx="867714" cy="1173898"/>
      </dsp:txXfrm>
    </dsp:sp>
    <dsp:sp modelId="{C938518F-3AED-431D-BE68-61617BEAED01}">
      <dsp:nvSpPr>
        <dsp:cNvPr id="0" name=""/>
        <dsp:cNvSpPr/>
      </dsp:nvSpPr>
      <dsp:spPr>
        <a:xfrm>
          <a:off x="1126170" y="950835"/>
          <a:ext cx="961596" cy="1267780"/>
        </a:xfrm>
        <a:prstGeom prst="roundRect">
          <a:avLst/>
        </a:prstGeom>
        <a:solidFill>
          <a:sysClr val="window" lastClr="FFFFFF"/>
        </a:solidFill>
        <a:ln w="12700" cap="flat" cmpd="sng" algn="ctr">
          <a:solidFill>
            <a:srgbClr val="4472C4"/>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b="1" i="0" kern="1200" dirty="0" smtClean="0">
              <a:solidFill>
                <a:sysClr val="windowText" lastClr="000000"/>
              </a:solidFill>
              <a:latin typeface="Calibri" panose="020F0502020204030204"/>
              <a:ea typeface="+mn-ea"/>
              <a:cs typeface="+mn-cs"/>
            </a:rPr>
            <a:t>Early March</a:t>
          </a:r>
          <a:br>
            <a:rPr lang="en-GB" sz="1100" b="1" i="0" kern="1200" dirty="0" smtClean="0">
              <a:solidFill>
                <a:sysClr val="windowText" lastClr="000000"/>
              </a:solidFill>
              <a:latin typeface="Calibri" panose="020F0502020204030204"/>
              <a:ea typeface="+mn-ea"/>
              <a:cs typeface="+mn-cs"/>
            </a:rPr>
          </a:br>
          <a:endParaRPr lang="en-GB" sz="1100" b="1" i="0" kern="1200" dirty="0" smtClean="0">
            <a:solidFill>
              <a:sysClr val="windowText" lastClr="000000"/>
            </a:solidFill>
            <a:latin typeface="Calibri" panose="020F0502020204030204"/>
            <a:ea typeface="+mn-ea"/>
            <a:cs typeface="+mn-cs"/>
          </a:endParaRPr>
        </a:p>
        <a:p>
          <a:pPr lvl="0" algn="ctr" defTabSz="488950">
            <a:lnSpc>
              <a:spcPct val="90000"/>
            </a:lnSpc>
            <a:spcBef>
              <a:spcPct val="0"/>
            </a:spcBef>
            <a:spcAft>
              <a:spcPct val="35000"/>
            </a:spcAft>
          </a:pPr>
          <a:r>
            <a:rPr lang="en-US" sz="1100" b="0" i="0" kern="1200" dirty="0" smtClean="0">
              <a:solidFill>
                <a:sysClr val="windowText" lastClr="000000"/>
              </a:solidFill>
              <a:latin typeface="Calibri" panose="020F0502020204030204"/>
              <a:ea typeface="+mn-ea"/>
              <a:cs typeface="+mn-cs"/>
            </a:rPr>
            <a:t>Submitted data checked and validated by Data Specialist</a:t>
          </a:r>
        </a:p>
      </dsp:txBody>
      <dsp:txXfrm>
        <a:off x="1173111" y="997776"/>
        <a:ext cx="867714" cy="1173898"/>
      </dsp:txXfrm>
    </dsp:sp>
    <dsp:sp modelId="{9F51864A-9370-4518-9CCA-44E8F3C74B92}">
      <dsp:nvSpPr>
        <dsp:cNvPr id="0" name=""/>
        <dsp:cNvSpPr/>
      </dsp:nvSpPr>
      <dsp:spPr>
        <a:xfrm>
          <a:off x="2248033" y="950835"/>
          <a:ext cx="961596" cy="1267780"/>
        </a:xfrm>
        <a:prstGeom prst="roundRect">
          <a:avLst/>
        </a:prstGeom>
        <a:solidFill>
          <a:sysClr val="window" lastClr="FFFFFF"/>
        </a:solidFill>
        <a:ln w="12700" cap="flat" cmpd="sng" algn="ctr">
          <a:solidFill>
            <a:srgbClr val="4472C4"/>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b="1" i="0" kern="1200" dirty="0" smtClean="0">
              <a:solidFill>
                <a:sysClr val="windowText" lastClr="000000"/>
              </a:solidFill>
              <a:latin typeface="Calibri" panose="020F0502020204030204"/>
              <a:ea typeface="+mn-ea"/>
              <a:cs typeface="+mn-cs"/>
            </a:rPr>
            <a:t>Early March</a:t>
          </a:r>
        </a:p>
        <a:p>
          <a:pPr lvl="0" algn="ctr" defTabSz="488950">
            <a:lnSpc>
              <a:spcPct val="90000"/>
            </a:lnSpc>
            <a:spcBef>
              <a:spcPct val="0"/>
            </a:spcBef>
            <a:spcAft>
              <a:spcPct val="35000"/>
            </a:spcAft>
          </a:pPr>
          <a:r>
            <a:rPr lang="en-US" sz="1100" b="0" i="0" kern="1200" dirty="0" smtClean="0">
              <a:solidFill>
                <a:sysClr val="windowText" lastClr="000000"/>
              </a:solidFill>
              <a:latin typeface="Calibri" panose="020F0502020204030204"/>
              <a:ea typeface="+mn-ea"/>
              <a:cs typeface="+mn-cs"/>
            </a:rPr>
            <a:t>Fatal incident and high potential event reports validated by SDSC* Chair</a:t>
          </a:r>
        </a:p>
      </dsp:txBody>
      <dsp:txXfrm>
        <a:off x="2294974" y="997776"/>
        <a:ext cx="867714" cy="1173898"/>
      </dsp:txXfrm>
    </dsp:sp>
    <dsp:sp modelId="{D9946EC4-4EA2-462A-8200-FCF5A2D6C838}">
      <dsp:nvSpPr>
        <dsp:cNvPr id="0" name=""/>
        <dsp:cNvSpPr/>
      </dsp:nvSpPr>
      <dsp:spPr>
        <a:xfrm>
          <a:off x="3369896" y="950835"/>
          <a:ext cx="961596" cy="1267780"/>
        </a:xfrm>
        <a:prstGeom prst="roundRect">
          <a:avLst/>
        </a:prstGeom>
        <a:solidFill>
          <a:sysClr val="window" lastClr="FFFFFF"/>
        </a:solidFill>
        <a:ln w="12700" cap="flat" cmpd="sng" algn="ctr">
          <a:solidFill>
            <a:srgbClr val="4472C4"/>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b="1" i="0" kern="1200" dirty="0" smtClean="0">
              <a:solidFill>
                <a:sysClr val="windowText" lastClr="000000"/>
              </a:solidFill>
              <a:latin typeface="Calibri" panose="020F0502020204030204"/>
              <a:ea typeface="+mn-ea"/>
              <a:cs typeface="+mn-cs"/>
            </a:rPr>
            <a:t>Mid March</a:t>
          </a:r>
          <a:br>
            <a:rPr lang="en-GB" sz="1100" b="1" i="0" kern="1200" dirty="0" smtClean="0">
              <a:solidFill>
                <a:sysClr val="windowText" lastClr="000000"/>
              </a:solidFill>
              <a:latin typeface="Calibri" panose="020F0502020204030204"/>
              <a:ea typeface="+mn-ea"/>
              <a:cs typeface="+mn-cs"/>
            </a:rPr>
          </a:br>
          <a:endParaRPr lang="en-GB" sz="1100" b="1" i="0" kern="1200" dirty="0" smtClean="0">
            <a:solidFill>
              <a:sysClr val="windowText" lastClr="000000"/>
            </a:solidFill>
            <a:latin typeface="Calibri" panose="020F0502020204030204"/>
            <a:ea typeface="+mn-ea"/>
            <a:cs typeface="+mn-cs"/>
          </a:endParaRPr>
        </a:p>
        <a:p>
          <a:pPr lvl="0" algn="ctr" defTabSz="488950">
            <a:lnSpc>
              <a:spcPct val="90000"/>
            </a:lnSpc>
            <a:spcBef>
              <a:spcPct val="0"/>
            </a:spcBef>
            <a:spcAft>
              <a:spcPct val="35000"/>
            </a:spcAft>
          </a:pPr>
          <a:r>
            <a:rPr lang="en-US" sz="1100" b="0" i="0" kern="1200" dirty="0" smtClean="0">
              <a:solidFill>
                <a:sysClr val="windowText" lastClr="000000"/>
              </a:solidFill>
              <a:latin typeface="Calibri" panose="020F0502020204030204"/>
              <a:ea typeface="+mn-ea"/>
              <a:cs typeface="+mn-cs"/>
            </a:rPr>
            <a:t>Companies check their normalised results</a:t>
          </a:r>
          <a:endParaRPr lang="en-GB" sz="1100" b="0" i="0" kern="1200" dirty="0">
            <a:solidFill>
              <a:sysClr val="windowText" lastClr="000000"/>
            </a:solidFill>
            <a:latin typeface="Calibri" panose="020F0502020204030204"/>
            <a:ea typeface="+mn-ea"/>
            <a:cs typeface="+mn-cs"/>
          </a:endParaRPr>
        </a:p>
      </dsp:txBody>
      <dsp:txXfrm>
        <a:off x="3416837" y="997776"/>
        <a:ext cx="867714" cy="1173898"/>
      </dsp:txXfrm>
    </dsp:sp>
    <dsp:sp modelId="{2D74ECB2-B06D-458E-B977-126E84D06DAB}">
      <dsp:nvSpPr>
        <dsp:cNvPr id="0" name=""/>
        <dsp:cNvSpPr/>
      </dsp:nvSpPr>
      <dsp:spPr>
        <a:xfrm>
          <a:off x="4491759" y="950835"/>
          <a:ext cx="961596" cy="1267780"/>
        </a:xfrm>
        <a:prstGeom prst="round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b="1" kern="1200" dirty="0" smtClean="0">
              <a:solidFill>
                <a:sysClr val="window" lastClr="FFFFFF"/>
              </a:solidFill>
              <a:latin typeface="Calibri" panose="020F0502020204030204"/>
              <a:ea typeface="+mn-ea"/>
              <a:cs typeface="+mn-cs"/>
            </a:rPr>
            <a:t>Early April</a:t>
          </a:r>
          <a:br>
            <a:rPr lang="en-GB" sz="1100" b="1" kern="1200" dirty="0" smtClean="0">
              <a:solidFill>
                <a:sysClr val="window" lastClr="FFFFFF"/>
              </a:solidFill>
              <a:latin typeface="Calibri" panose="020F0502020204030204"/>
              <a:ea typeface="+mn-ea"/>
              <a:cs typeface="+mn-cs"/>
            </a:rPr>
          </a:br>
          <a:endParaRPr lang="en-GB" sz="1100" b="1" kern="1200" dirty="0" smtClean="0">
            <a:solidFill>
              <a:sysClr val="window" lastClr="FFFFFF"/>
            </a:solidFill>
            <a:latin typeface="Calibri" panose="020F0502020204030204"/>
            <a:ea typeface="+mn-ea"/>
            <a:cs typeface="+mn-cs"/>
          </a:endParaRPr>
        </a:p>
        <a:p>
          <a:pPr lvl="0" algn="ctr" defTabSz="488950">
            <a:lnSpc>
              <a:spcPct val="90000"/>
            </a:lnSpc>
            <a:spcBef>
              <a:spcPct val="0"/>
            </a:spcBef>
            <a:spcAft>
              <a:spcPct val="35000"/>
            </a:spcAft>
          </a:pPr>
          <a:r>
            <a:rPr lang="en-GB" sz="1100" b="0" kern="1200" dirty="0" smtClean="0">
              <a:solidFill>
                <a:sysClr val="window" lastClr="FFFFFF"/>
              </a:solidFill>
              <a:latin typeface="Calibri" panose="020F0502020204030204"/>
              <a:ea typeface="+mn-ea"/>
              <a:cs typeface="+mn-cs"/>
            </a:rPr>
            <a:t>SDSC* meets to review and validate draft report</a:t>
          </a:r>
          <a:endParaRPr lang="en-GB" sz="1100" b="0" kern="1200" dirty="0">
            <a:solidFill>
              <a:sysClr val="window" lastClr="FFFFFF"/>
            </a:solidFill>
            <a:latin typeface="Calibri" panose="020F0502020204030204"/>
            <a:ea typeface="+mn-ea"/>
            <a:cs typeface="+mn-cs"/>
          </a:endParaRPr>
        </a:p>
      </dsp:txBody>
      <dsp:txXfrm>
        <a:off x="4538700" y="997776"/>
        <a:ext cx="867714" cy="1173898"/>
      </dsp:txXfrm>
    </dsp:sp>
    <dsp:sp modelId="{C3A776BE-CFA5-43AF-B0E9-72F3B5F9C7CA}">
      <dsp:nvSpPr>
        <dsp:cNvPr id="0" name=""/>
        <dsp:cNvSpPr/>
      </dsp:nvSpPr>
      <dsp:spPr>
        <a:xfrm>
          <a:off x="5613621" y="950835"/>
          <a:ext cx="961596" cy="1267780"/>
        </a:xfrm>
        <a:prstGeom prst="round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b="1" kern="1200" dirty="0" smtClean="0">
              <a:solidFill>
                <a:sysClr val="window" lastClr="FFFFFF"/>
              </a:solidFill>
              <a:latin typeface="Calibri" panose="020F0502020204030204"/>
              <a:ea typeface="+mn-ea"/>
              <a:cs typeface="+mn-cs"/>
            </a:rPr>
            <a:t>Mid April</a:t>
          </a:r>
          <a:br>
            <a:rPr lang="en-GB" sz="1100" b="1" kern="1200" dirty="0" smtClean="0">
              <a:solidFill>
                <a:sysClr val="window" lastClr="FFFFFF"/>
              </a:solidFill>
              <a:latin typeface="Calibri" panose="020F0502020204030204"/>
              <a:ea typeface="+mn-ea"/>
              <a:cs typeface="+mn-cs"/>
            </a:rPr>
          </a:br>
          <a:endParaRPr lang="en-GB" sz="1100" b="1" kern="1200" dirty="0" smtClean="0">
            <a:solidFill>
              <a:sysClr val="window" lastClr="FFFFFF"/>
            </a:solidFill>
            <a:latin typeface="Calibri" panose="020F0502020204030204"/>
            <a:ea typeface="+mn-ea"/>
            <a:cs typeface="+mn-cs"/>
          </a:endParaRPr>
        </a:p>
        <a:p>
          <a:pPr lvl="0" algn="ctr" defTabSz="488950">
            <a:lnSpc>
              <a:spcPct val="90000"/>
            </a:lnSpc>
            <a:spcBef>
              <a:spcPct val="0"/>
            </a:spcBef>
            <a:spcAft>
              <a:spcPct val="35000"/>
            </a:spcAft>
          </a:pPr>
          <a:r>
            <a:rPr lang="en-GB" sz="1100" b="0" kern="1200" dirty="0" smtClean="0">
              <a:solidFill>
                <a:sysClr val="window" lastClr="FFFFFF"/>
              </a:solidFill>
              <a:latin typeface="Calibri" panose="020F0502020204030204"/>
              <a:ea typeface="+mn-ea"/>
              <a:cs typeface="+mn-cs"/>
            </a:rPr>
            <a:t>Safety Committee, SDSC* and contributors review draft</a:t>
          </a:r>
        </a:p>
      </dsp:txBody>
      <dsp:txXfrm>
        <a:off x="5660562" y="997776"/>
        <a:ext cx="867714" cy="1173898"/>
      </dsp:txXfrm>
    </dsp:sp>
    <dsp:sp modelId="{9CB0FD48-BC79-4609-A333-FB2B9ABE9687}">
      <dsp:nvSpPr>
        <dsp:cNvPr id="0" name=""/>
        <dsp:cNvSpPr/>
      </dsp:nvSpPr>
      <dsp:spPr>
        <a:xfrm>
          <a:off x="6735484" y="950835"/>
          <a:ext cx="961596" cy="1267780"/>
        </a:xfrm>
        <a:prstGeom prst="round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b="1" kern="1200" dirty="0" smtClean="0">
              <a:solidFill>
                <a:sysClr val="window" lastClr="FFFFFF"/>
              </a:solidFill>
              <a:latin typeface="Calibri" panose="020F0502020204030204"/>
              <a:ea typeface="+mn-ea"/>
              <a:cs typeface="+mn-cs"/>
            </a:rPr>
            <a:t>Early May </a:t>
          </a:r>
          <a:br>
            <a:rPr lang="en-GB" sz="1100" b="1" kern="1200" dirty="0" smtClean="0">
              <a:solidFill>
                <a:sysClr val="window" lastClr="FFFFFF"/>
              </a:solidFill>
              <a:latin typeface="Calibri" panose="020F0502020204030204"/>
              <a:ea typeface="+mn-ea"/>
              <a:cs typeface="+mn-cs"/>
            </a:rPr>
          </a:br>
          <a:endParaRPr lang="en-GB" sz="1100" b="1" kern="1200" dirty="0" smtClean="0">
            <a:solidFill>
              <a:sysClr val="window" lastClr="FFFFFF"/>
            </a:solidFill>
            <a:latin typeface="Calibri" panose="020F0502020204030204"/>
            <a:ea typeface="+mn-ea"/>
            <a:cs typeface="+mn-cs"/>
          </a:endParaRPr>
        </a:p>
        <a:p>
          <a:pPr lvl="0" algn="ctr" defTabSz="488950">
            <a:lnSpc>
              <a:spcPct val="90000"/>
            </a:lnSpc>
            <a:spcBef>
              <a:spcPct val="0"/>
            </a:spcBef>
            <a:spcAft>
              <a:spcPct val="35000"/>
            </a:spcAft>
          </a:pPr>
          <a:r>
            <a:rPr lang="en-GB" sz="1100" b="0" kern="1200" dirty="0" smtClean="0">
              <a:solidFill>
                <a:sysClr val="window" lastClr="FFFFFF"/>
              </a:solidFill>
              <a:latin typeface="Calibri" panose="020F0502020204030204"/>
              <a:ea typeface="+mn-ea"/>
              <a:cs typeface="+mn-cs"/>
            </a:rPr>
            <a:t>Management Committee approves draft</a:t>
          </a:r>
          <a:endParaRPr lang="en-GB" sz="1100" b="0" i="1" kern="1200" dirty="0">
            <a:solidFill>
              <a:sysClr val="window" lastClr="FFFFFF"/>
            </a:solidFill>
            <a:latin typeface="Calibri" panose="020F0502020204030204"/>
            <a:ea typeface="+mn-ea"/>
            <a:cs typeface="+mn-cs"/>
          </a:endParaRPr>
        </a:p>
      </dsp:txBody>
      <dsp:txXfrm>
        <a:off x="6782425" y="997776"/>
        <a:ext cx="867714" cy="1173898"/>
      </dsp:txXfrm>
    </dsp:sp>
    <dsp:sp modelId="{F859777F-5A51-40A6-9CDF-1786E472D5CF}">
      <dsp:nvSpPr>
        <dsp:cNvPr id="0" name=""/>
        <dsp:cNvSpPr/>
      </dsp:nvSpPr>
      <dsp:spPr>
        <a:xfrm>
          <a:off x="7857347" y="950835"/>
          <a:ext cx="961596" cy="1267780"/>
        </a:xfrm>
        <a:prstGeom prst="round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b="1" kern="1200" dirty="0" smtClean="0">
              <a:solidFill>
                <a:sysClr val="window" lastClr="FFFFFF"/>
              </a:solidFill>
              <a:latin typeface="Calibri" panose="020F0502020204030204"/>
              <a:ea typeface="+mn-ea"/>
              <a:cs typeface="+mn-cs"/>
            </a:rPr>
            <a:t>June</a:t>
          </a:r>
          <a:br>
            <a:rPr lang="en-GB" sz="1100" b="1" kern="1200" dirty="0" smtClean="0">
              <a:solidFill>
                <a:sysClr val="window" lastClr="FFFFFF"/>
              </a:solidFill>
              <a:latin typeface="Calibri" panose="020F0502020204030204"/>
              <a:ea typeface="+mn-ea"/>
              <a:cs typeface="+mn-cs"/>
            </a:rPr>
          </a:br>
          <a:r>
            <a:rPr lang="en-GB" sz="1100" b="1" kern="1200" dirty="0" smtClean="0">
              <a:solidFill>
                <a:sysClr val="window" lastClr="FFFFFF"/>
              </a:solidFill>
              <a:latin typeface="Calibri" panose="020F0502020204030204"/>
              <a:ea typeface="+mn-ea"/>
              <a:cs typeface="+mn-cs"/>
            </a:rPr>
            <a:t/>
          </a:r>
          <a:br>
            <a:rPr lang="en-GB" sz="1100" b="1" kern="1200" dirty="0" smtClean="0">
              <a:solidFill>
                <a:sysClr val="window" lastClr="FFFFFF"/>
              </a:solidFill>
              <a:latin typeface="Calibri" panose="020F0502020204030204"/>
              <a:ea typeface="+mn-ea"/>
              <a:cs typeface="+mn-cs"/>
            </a:rPr>
          </a:br>
          <a:r>
            <a:rPr lang="en-GB" sz="1100" b="0" kern="1200" dirty="0" smtClean="0">
              <a:solidFill>
                <a:sysClr val="window" lastClr="FFFFFF"/>
              </a:solidFill>
              <a:latin typeface="Calibri" panose="020F0502020204030204"/>
              <a:ea typeface="+mn-ea"/>
              <a:cs typeface="+mn-cs"/>
            </a:rPr>
            <a:t>Final report published </a:t>
          </a:r>
          <a:r>
            <a:rPr lang="en-GB" sz="1100" kern="1200" dirty="0" smtClean="0">
              <a:solidFill>
                <a:sysClr val="window" lastClr="FFFFFF"/>
              </a:solidFill>
              <a:latin typeface="Calibri" panose="020F0502020204030204"/>
              <a:ea typeface="+mn-ea"/>
              <a:cs typeface="+mn-cs"/>
            </a:rPr>
            <a:t>electronically</a:t>
          </a:r>
          <a:endParaRPr lang="en-GB" sz="1100" kern="1200" dirty="0">
            <a:solidFill>
              <a:sysClr val="window" lastClr="FFFFFF"/>
            </a:solidFill>
            <a:latin typeface="Calibri" panose="020F0502020204030204"/>
            <a:ea typeface="+mn-ea"/>
            <a:cs typeface="+mn-cs"/>
          </a:endParaRPr>
        </a:p>
      </dsp:txBody>
      <dsp:txXfrm>
        <a:off x="7904288" y="997776"/>
        <a:ext cx="867714" cy="1173898"/>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6F41789-9BD5-F744-AB77-27C039BA4705}" type="datetimeFigureOut">
              <a:rPr lang="en-US" smtClean="0"/>
              <a:t>4/26/2016</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0B697E4-8E3B-6D4B-9B9C-A4D4711CEB57}" type="slidenum">
              <a:rPr lang="en-US" smtClean="0"/>
              <a:t>‹#›</a:t>
            </a:fld>
            <a:endParaRPr lang="en-US"/>
          </a:p>
        </p:txBody>
      </p:sp>
    </p:spTree>
    <p:extLst>
      <p:ext uri="{BB962C8B-B14F-4D97-AF65-F5344CB8AC3E}">
        <p14:creationId xmlns:p14="http://schemas.microsoft.com/office/powerpoint/2010/main" val="99077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693EA28-000E-E640-8682-3B5DB6422FF3}" type="datetimeFigureOut">
              <a:rPr lang="en-US" smtClean="0"/>
              <a:t>4/26/2016</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2E770A8-B7A6-8645-9FC9-EABFC3D41A9B}" type="slidenum">
              <a:rPr lang="en-US" smtClean="0"/>
              <a:t>‹#›</a:t>
            </a:fld>
            <a:endParaRPr lang="en-US"/>
          </a:p>
        </p:txBody>
      </p:sp>
    </p:spTree>
    <p:extLst>
      <p:ext uri="{BB962C8B-B14F-4D97-AF65-F5344CB8AC3E}">
        <p14:creationId xmlns:p14="http://schemas.microsoft.com/office/powerpoint/2010/main" val="9891784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E770A8-B7A6-8645-9FC9-EABFC3D41A9B}" type="slidenum">
              <a:rPr lang="en-US" smtClean="0"/>
              <a:t>6</a:t>
            </a:fld>
            <a:endParaRPr lang="en-US"/>
          </a:p>
        </p:txBody>
      </p:sp>
    </p:spTree>
    <p:extLst>
      <p:ext uri="{BB962C8B-B14F-4D97-AF65-F5344CB8AC3E}">
        <p14:creationId xmlns:p14="http://schemas.microsoft.com/office/powerpoint/2010/main" val="4294315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lifting</a:t>
            </a:r>
          </a:p>
          <a:p>
            <a:r>
              <a:rPr lang="en-US" dirty="0" smtClean="0"/>
              <a:t>3 drilling</a:t>
            </a:r>
          </a:p>
          <a:p>
            <a:r>
              <a:rPr lang="en-US" dirty="0" smtClean="0"/>
              <a:t>1 office</a:t>
            </a:r>
          </a:p>
          <a:p>
            <a:endParaRPr lang="en-US" dirty="0"/>
          </a:p>
        </p:txBody>
      </p:sp>
      <p:sp>
        <p:nvSpPr>
          <p:cNvPr id="4" name="Slide Number Placeholder 3"/>
          <p:cNvSpPr>
            <a:spLocks noGrp="1"/>
          </p:cNvSpPr>
          <p:nvPr>
            <p:ph type="sldNum" sz="quarter" idx="10"/>
          </p:nvPr>
        </p:nvSpPr>
        <p:spPr/>
        <p:txBody>
          <a:bodyPr/>
          <a:lstStyle/>
          <a:p>
            <a:fld id="{62E770A8-B7A6-8645-9FC9-EABFC3D41A9B}" type="slidenum">
              <a:rPr lang="en-US" smtClean="0"/>
              <a:t>17</a:t>
            </a:fld>
            <a:endParaRPr lang="en-US"/>
          </a:p>
        </p:txBody>
      </p:sp>
    </p:spTree>
    <p:extLst>
      <p:ext uri="{BB962C8B-B14F-4D97-AF65-F5344CB8AC3E}">
        <p14:creationId xmlns:p14="http://schemas.microsoft.com/office/powerpoint/2010/main" val="3559567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lifting</a:t>
            </a:r>
          </a:p>
          <a:p>
            <a:r>
              <a:rPr lang="en-US" dirty="0" smtClean="0"/>
              <a:t>1 seismic</a:t>
            </a:r>
            <a:endParaRPr lang="en-US" dirty="0"/>
          </a:p>
        </p:txBody>
      </p:sp>
      <p:sp>
        <p:nvSpPr>
          <p:cNvPr id="4" name="Slide Number Placeholder 3"/>
          <p:cNvSpPr>
            <a:spLocks noGrp="1"/>
          </p:cNvSpPr>
          <p:nvPr>
            <p:ph type="sldNum" sz="quarter" idx="10"/>
          </p:nvPr>
        </p:nvSpPr>
        <p:spPr/>
        <p:txBody>
          <a:bodyPr/>
          <a:lstStyle/>
          <a:p>
            <a:fld id="{62E770A8-B7A6-8645-9FC9-EABFC3D41A9B}" type="slidenum">
              <a:rPr lang="en-US" smtClean="0"/>
              <a:t>18</a:t>
            </a:fld>
            <a:endParaRPr lang="en-US"/>
          </a:p>
        </p:txBody>
      </p:sp>
    </p:spTree>
    <p:extLst>
      <p:ext uri="{BB962C8B-B14F-4D97-AF65-F5344CB8AC3E}">
        <p14:creationId xmlns:p14="http://schemas.microsoft.com/office/powerpoint/2010/main" val="3305233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struck</a:t>
            </a:r>
            <a:r>
              <a:rPr lang="en-US" baseline="0" dirty="0" smtClean="0"/>
              <a:t> by</a:t>
            </a:r>
          </a:p>
          <a:p>
            <a:r>
              <a:rPr lang="en-US" baseline="0" dirty="0" smtClean="0"/>
              <a:t>1 dropped object</a:t>
            </a:r>
          </a:p>
          <a:p>
            <a:r>
              <a:rPr lang="en-US" baseline="0" dirty="0" smtClean="0"/>
              <a:t>3 caught between</a:t>
            </a:r>
          </a:p>
          <a:p>
            <a:r>
              <a:rPr lang="en-US" baseline="0" dirty="0" smtClean="0"/>
              <a:t>1 fall from height</a:t>
            </a:r>
            <a:endParaRPr lang="en-US" dirty="0"/>
          </a:p>
        </p:txBody>
      </p:sp>
      <p:sp>
        <p:nvSpPr>
          <p:cNvPr id="4" name="Slide Number Placeholder 3"/>
          <p:cNvSpPr>
            <a:spLocks noGrp="1"/>
          </p:cNvSpPr>
          <p:nvPr>
            <p:ph type="sldNum" sz="quarter" idx="10"/>
          </p:nvPr>
        </p:nvSpPr>
        <p:spPr/>
        <p:txBody>
          <a:bodyPr/>
          <a:lstStyle/>
          <a:p>
            <a:fld id="{62E770A8-B7A6-8645-9FC9-EABFC3D41A9B}" type="slidenum">
              <a:rPr lang="en-US" smtClean="0"/>
              <a:t>19</a:t>
            </a:fld>
            <a:endParaRPr lang="en-US"/>
          </a:p>
        </p:txBody>
      </p:sp>
    </p:spTree>
    <p:extLst>
      <p:ext uri="{BB962C8B-B14F-4D97-AF65-F5344CB8AC3E}">
        <p14:creationId xmlns:p14="http://schemas.microsoft.com/office/powerpoint/2010/main" val="1163337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114 events in</a:t>
            </a:r>
            <a:r>
              <a:rPr lang="en-US" baseline="0" dirty="0" smtClean="0"/>
              <a:t> the </a:t>
            </a:r>
            <a:r>
              <a:rPr lang="en-US" baseline="0" dirty="0" err="1" smtClean="0"/>
              <a:t>HiPo</a:t>
            </a:r>
            <a:r>
              <a:rPr lang="en-US" baseline="0" dirty="0" smtClean="0"/>
              <a:t> Database</a:t>
            </a:r>
            <a:endParaRPr lang="en-US" dirty="0"/>
          </a:p>
        </p:txBody>
      </p:sp>
      <p:sp>
        <p:nvSpPr>
          <p:cNvPr id="4" name="Slide Number Placeholder 3"/>
          <p:cNvSpPr>
            <a:spLocks noGrp="1"/>
          </p:cNvSpPr>
          <p:nvPr>
            <p:ph type="sldNum" sz="quarter" idx="10"/>
          </p:nvPr>
        </p:nvSpPr>
        <p:spPr/>
        <p:txBody>
          <a:bodyPr/>
          <a:lstStyle/>
          <a:p>
            <a:fld id="{62E770A8-B7A6-8645-9FC9-EABFC3D41A9B}" type="slidenum">
              <a:rPr lang="en-US" smtClean="0"/>
              <a:t>24</a:t>
            </a:fld>
            <a:endParaRPr lang="en-US"/>
          </a:p>
        </p:txBody>
      </p:sp>
    </p:spTree>
    <p:extLst>
      <p:ext uri="{BB962C8B-B14F-4D97-AF65-F5344CB8AC3E}">
        <p14:creationId xmlns:p14="http://schemas.microsoft.com/office/powerpoint/2010/main" val="13106078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233363" y="1627188"/>
            <a:ext cx="8661400" cy="5011736"/>
          </a:xfrm>
          <a:blipFill rotWithShape="1">
            <a:blip r:embed="rId2"/>
            <a:stretch>
              <a:fillRect/>
            </a:stretch>
          </a:blipFill>
        </p:spPr>
        <p:txBody>
          <a:bodyPr/>
          <a:lstStyle>
            <a:lvl1pPr algn="r">
              <a:defRPr baseline="0">
                <a:solidFill>
                  <a:schemeClr val="tx1"/>
                </a:solidFill>
              </a:defRPr>
            </a:lvl1pPr>
          </a:lstStyle>
          <a:p>
            <a:r>
              <a:rPr lang="en-US" dirty="0" smtClean="0"/>
              <a:t>Change this image and send to the background (right click, arrange, send to back)</a:t>
            </a:r>
            <a:endParaRPr lang="en-US" dirty="0"/>
          </a:p>
        </p:txBody>
      </p:sp>
      <p:sp>
        <p:nvSpPr>
          <p:cNvPr id="11" name="Picture Placeholder 10"/>
          <p:cNvSpPr>
            <a:spLocks noGrp="1"/>
          </p:cNvSpPr>
          <p:nvPr>
            <p:ph type="pic" sz="quarter" idx="12"/>
          </p:nvPr>
        </p:nvSpPr>
        <p:spPr>
          <a:xfrm>
            <a:off x="233363" y="1634381"/>
            <a:ext cx="5021975" cy="5004544"/>
          </a:xfrm>
          <a:custGeom>
            <a:avLst/>
            <a:gdLst>
              <a:gd name="connsiteX0" fmla="*/ 0 w 5030787"/>
              <a:gd name="connsiteY0" fmla="*/ 0 h 5013325"/>
              <a:gd name="connsiteX1" fmla="*/ 5030787 w 5030787"/>
              <a:gd name="connsiteY1" fmla="*/ 0 h 5013325"/>
              <a:gd name="connsiteX2" fmla="*/ 5030787 w 5030787"/>
              <a:gd name="connsiteY2" fmla="*/ 5013325 h 5013325"/>
              <a:gd name="connsiteX3" fmla="*/ 0 w 5030787"/>
              <a:gd name="connsiteY3" fmla="*/ 5013325 h 5013325"/>
              <a:gd name="connsiteX4" fmla="*/ 0 w 5030787"/>
              <a:gd name="connsiteY4" fmla="*/ 0 h 5013325"/>
              <a:gd name="connsiteX0" fmla="*/ 0 w 5030787"/>
              <a:gd name="connsiteY0" fmla="*/ 0 h 5013325"/>
              <a:gd name="connsiteX1" fmla="*/ 5030787 w 5030787"/>
              <a:gd name="connsiteY1" fmla="*/ 0 h 5013325"/>
              <a:gd name="connsiteX2" fmla="*/ 4593817 w 5030787"/>
              <a:gd name="connsiteY2" fmla="*/ 5013325 h 5013325"/>
              <a:gd name="connsiteX3" fmla="*/ 0 w 5030787"/>
              <a:gd name="connsiteY3" fmla="*/ 5013325 h 5013325"/>
              <a:gd name="connsiteX4" fmla="*/ 0 w 5030787"/>
              <a:gd name="connsiteY4" fmla="*/ 0 h 5013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0787" h="5013325">
                <a:moveTo>
                  <a:pt x="0" y="0"/>
                </a:moveTo>
                <a:lnTo>
                  <a:pt x="5030787" y="0"/>
                </a:lnTo>
                <a:lnTo>
                  <a:pt x="4593817" y="5013325"/>
                </a:lnTo>
                <a:lnTo>
                  <a:pt x="0" y="5013325"/>
                </a:lnTo>
                <a:lnTo>
                  <a:pt x="0" y="0"/>
                </a:lnTo>
                <a:close/>
              </a:path>
            </a:pathLst>
          </a:custGeom>
          <a:solidFill>
            <a:schemeClr val="accent2">
              <a:alpha val="85000"/>
            </a:schemeClr>
          </a:solidFill>
          <a:ln>
            <a:noFill/>
          </a:ln>
          <a:effectLst/>
        </p:spPr>
        <p:txBody>
          <a:bodyPr/>
          <a:lstStyle/>
          <a:p>
            <a:r>
              <a:rPr lang="en-US" smtClean="0"/>
              <a:t>Click icon to add picture</a:t>
            </a:r>
            <a:endParaRPr lang="en-GB" dirty="0"/>
          </a:p>
        </p:txBody>
      </p:sp>
      <p:sp>
        <p:nvSpPr>
          <p:cNvPr id="2" name="Title 1"/>
          <p:cNvSpPr>
            <a:spLocks noGrp="1"/>
          </p:cNvSpPr>
          <p:nvPr>
            <p:ph type="ctrTitle" hasCustomPrompt="1"/>
          </p:nvPr>
        </p:nvSpPr>
        <p:spPr>
          <a:xfrm>
            <a:off x="592138" y="1970088"/>
            <a:ext cx="3902075" cy="3041600"/>
          </a:xfrm>
        </p:spPr>
        <p:txBody>
          <a:bodyPr/>
          <a:lstStyle>
            <a:lvl1pPr>
              <a:lnSpc>
                <a:spcPct val="90000"/>
              </a:lnSpc>
              <a:defRPr sz="4000" baseline="0">
                <a:solidFill>
                  <a:schemeClr val="bg2"/>
                </a:solidFill>
              </a:defRPr>
            </a:lvl1pPr>
          </a:lstStyle>
          <a:p>
            <a:r>
              <a:rPr lang="en-GB" dirty="0" smtClean="0"/>
              <a:t>Title of the presentation</a:t>
            </a:r>
            <a:endParaRPr lang="en-US" dirty="0"/>
          </a:p>
        </p:txBody>
      </p:sp>
      <p:sp>
        <p:nvSpPr>
          <p:cNvPr id="3" name="Subtitle 2"/>
          <p:cNvSpPr>
            <a:spLocks noGrp="1"/>
          </p:cNvSpPr>
          <p:nvPr>
            <p:ph type="subTitle" idx="1" hasCustomPrompt="1"/>
          </p:nvPr>
        </p:nvSpPr>
        <p:spPr>
          <a:xfrm>
            <a:off x="592137" y="5343525"/>
            <a:ext cx="3902075" cy="1092199"/>
          </a:xfrm>
        </p:spPr>
        <p:txBody>
          <a:bodyPr>
            <a:normAutofit/>
          </a:bodyPr>
          <a:lstStyle>
            <a:lvl1pPr marL="0" indent="0" algn="l">
              <a:lnSpc>
                <a:spcPct val="90000"/>
              </a:lnSpc>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Presentation or event</a:t>
            </a:r>
            <a:br>
              <a:rPr lang="en-GB" dirty="0" smtClean="0"/>
            </a:br>
            <a:r>
              <a:rPr lang="en-GB" dirty="0" smtClean="0"/>
              <a:t>00 Month 2014</a:t>
            </a:r>
            <a:endParaRPr lang="en-US" dirty="0"/>
          </a:p>
        </p:txBody>
      </p:sp>
      <p:pic>
        <p:nvPicPr>
          <p:cNvPr id="7" name="Picture 6" descr="IOGP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510" y="19580"/>
            <a:ext cx="3081072" cy="1050985"/>
          </a:xfrm>
          <a:prstGeom prst="rect">
            <a:avLst/>
          </a:prstGeom>
        </p:spPr>
      </p:pic>
    </p:spTree>
    <p:extLst>
      <p:ext uri="{BB962C8B-B14F-4D97-AF65-F5344CB8AC3E}">
        <p14:creationId xmlns:p14="http://schemas.microsoft.com/office/powerpoint/2010/main" val="30927761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Rectangle 2"/>
          <p:cNvSpPr/>
          <p:nvPr userDrawn="1"/>
        </p:nvSpPr>
        <p:spPr bwMode="auto">
          <a:xfrm>
            <a:off x="233363" y="1634381"/>
            <a:ext cx="5021975" cy="5010863"/>
          </a:xfrm>
          <a:custGeom>
            <a:avLst/>
            <a:gdLst>
              <a:gd name="connsiteX0" fmla="*/ 0 w 5021975"/>
              <a:gd name="connsiteY0" fmla="*/ 0 h 5004544"/>
              <a:gd name="connsiteX1" fmla="*/ 5021975 w 5021975"/>
              <a:gd name="connsiteY1" fmla="*/ 0 h 5004544"/>
              <a:gd name="connsiteX2" fmla="*/ 5021975 w 5021975"/>
              <a:gd name="connsiteY2" fmla="*/ 5004544 h 5004544"/>
              <a:gd name="connsiteX3" fmla="*/ 0 w 5021975"/>
              <a:gd name="connsiteY3" fmla="*/ 5004544 h 5004544"/>
              <a:gd name="connsiteX4" fmla="*/ 0 w 5021975"/>
              <a:gd name="connsiteY4" fmla="*/ 0 h 5004544"/>
              <a:gd name="connsiteX0" fmla="*/ 0 w 5021975"/>
              <a:gd name="connsiteY0" fmla="*/ 0 h 5010863"/>
              <a:gd name="connsiteX1" fmla="*/ 5021975 w 5021975"/>
              <a:gd name="connsiteY1" fmla="*/ 0 h 5010863"/>
              <a:gd name="connsiteX2" fmla="*/ 4592339 w 5021975"/>
              <a:gd name="connsiteY2" fmla="*/ 5010863 h 5010863"/>
              <a:gd name="connsiteX3" fmla="*/ 0 w 5021975"/>
              <a:gd name="connsiteY3" fmla="*/ 5004544 h 5010863"/>
              <a:gd name="connsiteX4" fmla="*/ 0 w 5021975"/>
              <a:gd name="connsiteY4" fmla="*/ 0 h 5010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1975" h="5010863">
                <a:moveTo>
                  <a:pt x="0" y="0"/>
                </a:moveTo>
                <a:lnTo>
                  <a:pt x="5021975" y="0"/>
                </a:lnTo>
                <a:lnTo>
                  <a:pt x="4592339" y="5010863"/>
                </a:lnTo>
                <a:lnTo>
                  <a:pt x="0" y="5004544"/>
                </a:lnTo>
                <a:lnTo>
                  <a:pt x="0" y="0"/>
                </a:ln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algn="ctr"/>
            <a:endParaRPr lang="en-US" dirty="0" smtClean="0"/>
          </a:p>
        </p:txBody>
      </p:sp>
      <p:sp>
        <p:nvSpPr>
          <p:cNvPr id="14" name="Text Placeholder 13"/>
          <p:cNvSpPr>
            <a:spLocks noGrp="1"/>
          </p:cNvSpPr>
          <p:nvPr>
            <p:ph type="body" sz="quarter" idx="13" hasCustomPrompt="1"/>
          </p:nvPr>
        </p:nvSpPr>
        <p:spPr>
          <a:xfrm>
            <a:off x="484724" y="3419475"/>
            <a:ext cx="4406364" cy="1197551"/>
          </a:xfrm>
          <a:ln>
            <a:noFill/>
          </a:ln>
        </p:spPr>
        <p:txBody>
          <a:bodyPr anchor="t">
            <a:normAutofit/>
          </a:bodyPr>
          <a:lstStyle>
            <a:lvl1pPr marL="0" indent="0">
              <a:buNone/>
              <a:defRPr sz="24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smtClean="0"/>
              <a:t>Name Surname</a:t>
            </a:r>
          </a:p>
          <a:p>
            <a:pPr lvl="0"/>
            <a:r>
              <a:rPr lang="en-GB" dirty="0" err="1" smtClean="0"/>
              <a:t>Email.address@iogp.org</a:t>
            </a:r>
            <a:endParaRPr lang="en-GB" dirty="0" smtClean="0"/>
          </a:p>
        </p:txBody>
      </p:sp>
      <p:sp>
        <p:nvSpPr>
          <p:cNvPr id="15" name="TextBox 14"/>
          <p:cNvSpPr txBox="1"/>
          <p:nvPr userDrawn="1"/>
        </p:nvSpPr>
        <p:spPr>
          <a:xfrm>
            <a:off x="499842" y="2770458"/>
            <a:ext cx="4391246" cy="400110"/>
          </a:xfrm>
          <a:prstGeom prst="rect">
            <a:avLst/>
          </a:prstGeom>
          <a:noFill/>
          <a:ln>
            <a:noFill/>
          </a:ln>
        </p:spPr>
        <p:txBody>
          <a:bodyPr wrap="square" rtlCol="0">
            <a:spAutoFit/>
          </a:bodyPr>
          <a:lstStyle/>
          <a:p>
            <a:r>
              <a:rPr lang="en-US" sz="2000" dirty="0" smtClean="0">
                <a:solidFill>
                  <a:schemeClr val="bg1"/>
                </a:solidFill>
              </a:rPr>
              <a:t>For more information please contact:</a:t>
            </a:r>
            <a:endParaRPr lang="en-US" sz="2000" dirty="0">
              <a:solidFill>
                <a:schemeClr val="bg1"/>
              </a:solidFill>
            </a:endParaRPr>
          </a:p>
        </p:txBody>
      </p:sp>
      <p:pic>
        <p:nvPicPr>
          <p:cNvPr id="18" name="Picture 17" descr="IOGP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510" y="19580"/>
            <a:ext cx="3081072" cy="1050985"/>
          </a:xfrm>
          <a:prstGeom prst="rect">
            <a:avLst/>
          </a:prstGeom>
        </p:spPr>
      </p:pic>
      <p:sp>
        <p:nvSpPr>
          <p:cNvPr id="19" name="Rectangle 18"/>
          <p:cNvSpPr/>
          <p:nvPr userDrawn="1"/>
        </p:nvSpPr>
        <p:spPr bwMode="auto">
          <a:xfrm>
            <a:off x="7604724" y="6236263"/>
            <a:ext cx="1330448" cy="491342"/>
          </a:xfrm>
          <a:prstGeom prst="rect">
            <a:avLst/>
          </a:prstGeom>
          <a:solidFill>
            <a:schemeClr val="bg1"/>
          </a:solidFill>
          <a:ln>
            <a:noFill/>
          </a:ln>
          <a:extLst/>
        </p:spPr>
        <p:txBody>
          <a:bodyPr vert="horz" wrap="square" lIns="91440" tIns="45720" rIns="91440" bIns="45720" numCol="1" rtlCol="0" anchor="t" anchorCtr="0" compatLnSpc="1">
            <a:prstTxWarp prst="textNoShape">
              <a:avLst/>
            </a:prstTxWarp>
          </a:bodyPr>
          <a:lstStyle/>
          <a:p>
            <a:pPr algn="ctr"/>
            <a:endParaRPr lang="en-US"/>
          </a:p>
        </p:txBody>
      </p:sp>
      <p:sp>
        <p:nvSpPr>
          <p:cNvPr id="16" name="TextBox 15"/>
          <p:cNvSpPr txBox="1"/>
          <p:nvPr userDrawn="1"/>
        </p:nvSpPr>
        <p:spPr>
          <a:xfrm>
            <a:off x="507401" y="5689282"/>
            <a:ext cx="3344545" cy="584776"/>
          </a:xfrm>
          <a:prstGeom prst="rect">
            <a:avLst/>
          </a:prstGeom>
          <a:noFill/>
          <a:ln>
            <a:noFill/>
          </a:ln>
        </p:spPr>
        <p:txBody>
          <a:bodyPr wrap="square" rtlCol="0">
            <a:spAutoFit/>
          </a:bodyPr>
          <a:lstStyle/>
          <a:p>
            <a:pPr marL="0" indent="0"/>
            <a:r>
              <a:rPr lang="en-US" sz="3200" b="0" dirty="0" err="1" smtClean="0">
                <a:solidFill>
                  <a:schemeClr val="bg1"/>
                </a:solidFill>
                <a:latin typeface="+mn-lt"/>
              </a:rPr>
              <a:t>www.iogp.org</a:t>
            </a:r>
            <a:endParaRPr lang="en-US" sz="3200" b="0" dirty="0">
              <a:solidFill>
                <a:schemeClr val="bg1"/>
              </a:solidFill>
              <a:latin typeface="+mn-lt"/>
            </a:endParaRPr>
          </a:p>
        </p:txBody>
      </p:sp>
      <p:cxnSp>
        <p:nvCxnSpPr>
          <p:cNvPr id="21" name="Straight Connector 20"/>
          <p:cNvCxnSpPr/>
          <p:nvPr/>
        </p:nvCxnSpPr>
        <p:spPr>
          <a:xfrm flipH="1">
            <a:off x="6118158" y="4124034"/>
            <a:ext cx="26059" cy="289427"/>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userDrawn="1"/>
        </p:nvSpPr>
        <p:spPr>
          <a:xfrm>
            <a:off x="6200625" y="1676592"/>
            <a:ext cx="2675066" cy="4755148"/>
          </a:xfrm>
          <a:prstGeom prst="rect">
            <a:avLst/>
          </a:prstGeom>
          <a:noFill/>
        </p:spPr>
        <p:txBody>
          <a:bodyPr wrap="square" rtlCol="0">
            <a:spAutoFit/>
          </a:bodyPr>
          <a:lstStyle/>
          <a:p>
            <a:pPr>
              <a:spcBef>
                <a:spcPts val="0"/>
              </a:spcBef>
            </a:pPr>
            <a:r>
              <a:rPr lang="en-US" sz="1800" b="1" kern="1200" dirty="0" smtClean="0">
                <a:solidFill>
                  <a:srgbClr val="833177"/>
                </a:solidFill>
                <a:latin typeface="+mn-lt"/>
                <a:ea typeface="+mn-ea"/>
                <a:cs typeface="+mn-cs"/>
              </a:rPr>
              <a:t>Registered Office</a:t>
            </a:r>
            <a:endParaRPr lang="en-US" sz="1800" b="0" kern="1200" dirty="0" smtClean="0">
              <a:solidFill>
                <a:srgbClr val="833177"/>
              </a:solidFill>
              <a:latin typeface="+mn-lt"/>
              <a:ea typeface="+mn-ea"/>
              <a:cs typeface="+mn-cs"/>
            </a:endParaRPr>
          </a:p>
          <a:p>
            <a:r>
              <a:rPr lang="en-GB" sz="1800" b="0" kern="1200" dirty="0" smtClean="0">
                <a:solidFill>
                  <a:srgbClr val="000000"/>
                </a:solidFill>
                <a:latin typeface="+mn-lt"/>
                <a:ea typeface="+mn-ea"/>
                <a:cs typeface="+mn-cs"/>
              </a:rPr>
              <a:t>City Tower</a:t>
            </a:r>
          </a:p>
          <a:p>
            <a:r>
              <a:rPr lang="en-GB" sz="1800" b="0" kern="1200" dirty="0" smtClean="0">
                <a:solidFill>
                  <a:srgbClr val="000000"/>
                </a:solidFill>
                <a:latin typeface="+mn-lt"/>
                <a:ea typeface="+mn-ea"/>
                <a:cs typeface="+mn-cs"/>
              </a:rPr>
              <a:t>40 </a:t>
            </a:r>
            <a:r>
              <a:rPr lang="en-GB" sz="1800" b="0" kern="1200" dirty="0" err="1" smtClean="0">
                <a:solidFill>
                  <a:srgbClr val="000000"/>
                </a:solidFill>
                <a:latin typeface="+mn-lt"/>
                <a:ea typeface="+mn-ea"/>
                <a:cs typeface="+mn-cs"/>
              </a:rPr>
              <a:t>Basinghall</a:t>
            </a:r>
            <a:r>
              <a:rPr lang="en-GB" sz="1800" b="0" kern="1200" dirty="0" smtClean="0">
                <a:solidFill>
                  <a:srgbClr val="000000"/>
                </a:solidFill>
                <a:latin typeface="+mn-lt"/>
                <a:ea typeface="+mn-ea"/>
                <a:cs typeface="+mn-cs"/>
              </a:rPr>
              <a:t> Street </a:t>
            </a:r>
          </a:p>
          <a:p>
            <a:r>
              <a:rPr lang="en-GB" sz="1800" b="0" kern="1200" dirty="0" smtClean="0">
                <a:solidFill>
                  <a:srgbClr val="000000"/>
                </a:solidFill>
                <a:latin typeface="+mn-lt"/>
                <a:ea typeface="+mn-ea"/>
                <a:cs typeface="+mn-cs"/>
              </a:rPr>
              <a:t>14th Floor </a:t>
            </a:r>
            <a:br>
              <a:rPr lang="en-GB" sz="1800" b="0" kern="1200" dirty="0" smtClean="0">
                <a:solidFill>
                  <a:srgbClr val="000000"/>
                </a:solidFill>
                <a:latin typeface="+mn-lt"/>
                <a:ea typeface="+mn-ea"/>
                <a:cs typeface="+mn-cs"/>
              </a:rPr>
            </a:br>
            <a:r>
              <a:rPr lang="en-GB" sz="1800" b="0" kern="1200" dirty="0" smtClean="0">
                <a:solidFill>
                  <a:srgbClr val="000000"/>
                </a:solidFill>
                <a:latin typeface="+mn-lt"/>
                <a:ea typeface="+mn-ea"/>
                <a:cs typeface="+mn-cs"/>
              </a:rPr>
              <a:t>London EC2V 5DE</a:t>
            </a:r>
            <a:endParaRPr lang="en-US" sz="1800" b="0" kern="1200" dirty="0" smtClean="0">
              <a:solidFill>
                <a:srgbClr val="000000"/>
              </a:solidFill>
              <a:latin typeface="+mn-lt"/>
              <a:ea typeface="+mn-ea"/>
              <a:cs typeface="+mn-cs"/>
            </a:endParaRPr>
          </a:p>
          <a:p>
            <a:r>
              <a:rPr lang="en-US" sz="1800" b="0" kern="1200" dirty="0" smtClean="0">
                <a:solidFill>
                  <a:srgbClr val="000000"/>
                </a:solidFill>
                <a:latin typeface="+mn-lt"/>
                <a:ea typeface="+mn-ea"/>
                <a:cs typeface="+mn-cs"/>
              </a:rPr>
              <a:t>United Kingdom</a:t>
            </a:r>
          </a:p>
          <a:p>
            <a:r>
              <a:rPr lang="en-US" sz="1800" b="0" kern="1200" dirty="0" smtClean="0">
                <a:solidFill>
                  <a:srgbClr val="000000"/>
                </a:solidFill>
                <a:latin typeface="+mn-lt"/>
                <a:ea typeface="+mn-ea"/>
                <a:cs typeface="+mn-cs"/>
              </a:rPr>
              <a:t>T +44 (0)20 3763 9700</a:t>
            </a:r>
          </a:p>
          <a:p>
            <a:r>
              <a:rPr lang="en-US" sz="1800" b="0" kern="1200" dirty="0" smtClean="0">
                <a:solidFill>
                  <a:srgbClr val="000000"/>
                </a:solidFill>
                <a:latin typeface="+mn-lt"/>
                <a:ea typeface="+mn-ea"/>
                <a:cs typeface="+mn-cs"/>
              </a:rPr>
              <a:t>F +44 (0)20 3763 9701</a:t>
            </a:r>
          </a:p>
          <a:p>
            <a:r>
              <a:rPr lang="en-US" sz="1800" b="1" kern="1200" dirty="0" err="1" smtClean="0">
                <a:solidFill>
                  <a:srgbClr val="000000"/>
                </a:solidFill>
                <a:latin typeface="+mn-lt"/>
                <a:ea typeface="+mn-ea"/>
                <a:cs typeface="+mn-cs"/>
              </a:rPr>
              <a:t>reception@iogp.org</a:t>
            </a:r>
            <a:endParaRPr lang="en-US" sz="1800" b="1" kern="1200" dirty="0" smtClean="0">
              <a:solidFill>
                <a:srgbClr val="000000"/>
              </a:solidFill>
              <a:latin typeface="+mn-lt"/>
              <a:ea typeface="+mn-ea"/>
              <a:cs typeface="+mn-cs"/>
            </a:endParaRPr>
          </a:p>
          <a:p>
            <a:pPr marL="0">
              <a:spcBef>
                <a:spcPts val="1800"/>
              </a:spcBef>
            </a:pPr>
            <a:r>
              <a:rPr lang="en-US" sz="1800" b="1" kern="1200" dirty="0" smtClean="0">
                <a:solidFill>
                  <a:schemeClr val="accent2"/>
                </a:solidFill>
                <a:latin typeface="+mn-lt"/>
                <a:ea typeface="+mn-ea"/>
                <a:cs typeface="+mn-cs"/>
              </a:rPr>
              <a:t>Brussels Office</a:t>
            </a:r>
          </a:p>
          <a:p>
            <a:r>
              <a:rPr lang="en-US" sz="1800" b="0" kern="1200" dirty="0" err="1" smtClean="0">
                <a:solidFill>
                  <a:srgbClr val="000000"/>
                </a:solidFill>
                <a:latin typeface="+mn-lt"/>
                <a:ea typeface="+mn-ea"/>
                <a:cs typeface="+mn-cs"/>
              </a:rPr>
              <a:t>Bd</a:t>
            </a:r>
            <a:r>
              <a:rPr lang="en-US" sz="1800" b="0" kern="1200" dirty="0" smtClean="0">
                <a:solidFill>
                  <a:srgbClr val="000000"/>
                </a:solidFill>
                <a:latin typeface="+mn-lt"/>
                <a:ea typeface="+mn-ea"/>
                <a:cs typeface="+mn-cs"/>
              </a:rPr>
              <a:t> du Souverain,165</a:t>
            </a:r>
          </a:p>
          <a:p>
            <a:r>
              <a:rPr lang="en-US" sz="1800" b="0" kern="1200" dirty="0" smtClean="0">
                <a:solidFill>
                  <a:srgbClr val="000000"/>
                </a:solidFill>
                <a:latin typeface="+mn-lt"/>
                <a:ea typeface="+mn-ea"/>
                <a:cs typeface="+mn-cs"/>
              </a:rPr>
              <a:t>4th Floor</a:t>
            </a:r>
          </a:p>
          <a:p>
            <a:r>
              <a:rPr lang="en-US" sz="1800" b="0" kern="1200" dirty="0" smtClean="0">
                <a:solidFill>
                  <a:srgbClr val="000000"/>
                </a:solidFill>
                <a:latin typeface="+mn-lt"/>
                <a:ea typeface="+mn-ea"/>
                <a:cs typeface="+mn-cs"/>
              </a:rPr>
              <a:t>B-1160 Brussels</a:t>
            </a:r>
          </a:p>
          <a:p>
            <a:r>
              <a:rPr lang="en-US" sz="1800" b="0" kern="1200" dirty="0" smtClean="0">
                <a:solidFill>
                  <a:srgbClr val="000000"/>
                </a:solidFill>
                <a:latin typeface="+mn-lt"/>
                <a:ea typeface="+mn-ea"/>
                <a:cs typeface="+mn-cs"/>
              </a:rPr>
              <a:t>Belgium</a:t>
            </a:r>
          </a:p>
          <a:p>
            <a:r>
              <a:rPr lang="en-US" sz="1800" b="0" kern="1200" dirty="0" smtClean="0">
                <a:solidFill>
                  <a:srgbClr val="000000"/>
                </a:solidFill>
                <a:latin typeface="+mn-lt"/>
                <a:ea typeface="+mn-ea"/>
                <a:cs typeface="+mn-cs"/>
              </a:rPr>
              <a:t>T +32 (0)2 566 9150</a:t>
            </a:r>
          </a:p>
          <a:p>
            <a:r>
              <a:rPr lang="en-US" sz="1800" b="0" kern="1200" dirty="0" smtClean="0">
                <a:solidFill>
                  <a:srgbClr val="000000"/>
                </a:solidFill>
                <a:latin typeface="+mn-lt"/>
                <a:ea typeface="+mn-ea"/>
                <a:cs typeface="+mn-cs"/>
              </a:rPr>
              <a:t>F +32 (0)2 566 9159</a:t>
            </a:r>
            <a:endParaRPr lang="en-US" sz="1800" b="1" kern="1200" dirty="0" smtClean="0">
              <a:solidFill>
                <a:srgbClr val="000000"/>
              </a:solidFill>
              <a:latin typeface="+mn-lt"/>
              <a:ea typeface="+mn-ea"/>
              <a:cs typeface="+mn-cs"/>
            </a:endParaRPr>
          </a:p>
        </p:txBody>
      </p:sp>
      <p:cxnSp>
        <p:nvCxnSpPr>
          <p:cNvPr id="46" name="Straight Connector 45"/>
          <p:cNvCxnSpPr/>
          <p:nvPr userDrawn="1"/>
        </p:nvCxnSpPr>
        <p:spPr>
          <a:xfrm flipH="1">
            <a:off x="6118158" y="1722835"/>
            <a:ext cx="26059" cy="289427"/>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0540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949" y="211138"/>
            <a:ext cx="8659813" cy="1206500"/>
          </a:xfrm>
        </p:spPr>
        <p:txBody>
          <a:bodyPr/>
          <a:lstStyle>
            <a:lvl1pPr>
              <a:lnSpc>
                <a:spcPct val="90000"/>
              </a:lnSpc>
              <a:defRPr/>
            </a:lvl1pPr>
          </a:lstStyle>
          <a:p>
            <a:r>
              <a:rPr lang="en-US" smtClean="0"/>
              <a:t>Click to edit Master title style</a:t>
            </a:r>
            <a:endParaRPr lang="en-US" dirty="0"/>
          </a:p>
        </p:txBody>
      </p:sp>
      <p:sp>
        <p:nvSpPr>
          <p:cNvPr id="3" name="Content Placeholder 2"/>
          <p:cNvSpPr>
            <a:spLocks noGrp="1"/>
          </p:cNvSpPr>
          <p:nvPr>
            <p:ph idx="1"/>
          </p:nvPr>
        </p:nvSpPr>
        <p:spPr>
          <a:xfrm>
            <a:off x="237500" y="1622482"/>
            <a:ext cx="8659812" cy="45417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3"/>
          </p:nvPr>
        </p:nvSpPr>
        <p:spPr>
          <a:xfrm>
            <a:off x="149658" y="6362313"/>
            <a:ext cx="28956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7" name="Slide Number Placeholder 8"/>
          <p:cNvSpPr>
            <a:spLocks noGrp="1"/>
          </p:cNvSpPr>
          <p:nvPr>
            <p:ph type="sldNum" sz="quarter" idx="4"/>
          </p:nvPr>
        </p:nvSpPr>
        <p:spPr>
          <a:xfrm>
            <a:off x="3609556" y="6362313"/>
            <a:ext cx="2219678" cy="365125"/>
          </a:xfrm>
          <a:prstGeom prst="rect">
            <a:avLst/>
          </a:prstGeom>
        </p:spPr>
        <p:txBody>
          <a:bodyPr vert="horz" lIns="91440" tIns="45720" rIns="91440" bIns="45720" rtlCol="0" anchor="ctr"/>
          <a:lstStyle>
            <a:lvl1pPr algn="r">
              <a:defRPr sz="1200">
                <a:solidFill>
                  <a:srgbClr val="53565A"/>
                </a:solidFill>
              </a:defRPr>
            </a:lvl1pPr>
          </a:lstStyle>
          <a:p>
            <a:pPr algn="ctr"/>
            <a:fld id="{8DD765FA-CC63-F54B-96A3-B32CEDCEE495}" type="slidenum">
              <a:rPr lang="en-US" smtClean="0"/>
              <a:pPr algn="ctr"/>
              <a:t>‹#›</a:t>
            </a:fld>
            <a:endParaRPr lang="en-US" dirty="0"/>
          </a:p>
        </p:txBody>
      </p:sp>
    </p:spTree>
    <p:extLst>
      <p:ext uri="{BB962C8B-B14F-4D97-AF65-F5344CB8AC3E}">
        <p14:creationId xmlns:p14="http://schemas.microsoft.com/office/powerpoint/2010/main" val="1883414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mp; quote1">
    <p:spTree>
      <p:nvGrpSpPr>
        <p:cNvPr id="1" name=""/>
        <p:cNvGrpSpPr/>
        <p:nvPr/>
      </p:nvGrpSpPr>
      <p:grpSpPr>
        <a:xfrm>
          <a:off x="0" y="0"/>
          <a:ext cx="0" cy="0"/>
          <a:chOff x="0" y="0"/>
          <a:chExt cx="0" cy="0"/>
        </a:xfrm>
      </p:grpSpPr>
      <p:sp>
        <p:nvSpPr>
          <p:cNvPr id="12" name="Picture Placeholder 10"/>
          <p:cNvSpPr>
            <a:spLocks noGrp="1"/>
          </p:cNvSpPr>
          <p:nvPr>
            <p:ph type="pic" sz="quarter" idx="12"/>
          </p:nvPr>
        </p:nvSpPr>
        <p:spPr>
          <a:xfrm>
            <a:off x="233364" y="1606469"/>
            <a:ext cx="4581254" cy="4565353"/>
          </a:xfrm>
          <a:custGeom>
            <a:avLst/>
            <a:gdLst>
              <a:gd name="connsiteX0" fmla="*/ 0 w 5030787"/>
              <a:gd name="connsiteY0" fmla="*/ 0 h 5013325"/>
              <a:gd name="connsiteX1" fmla="*/ 5030787 w 5030787"/>
              <a:gd name="connsiteY1" fmla="*/ 0 h 5013325"/>
              <a:gd name="connsiteX2" fmla="*/ 5030787 w 5030787"/>
              <a:gd name="connsiteY2" fmla="*/ 5013325 h 5013325"/>
              <a:gd name="connsiteX3" fmla="*/ 0 w 5030787"/>
              <a:gd name="connsiteY3" fmla="*/ 5013325 h 5013325"/>
              <a:gd name="connsiteX4" fmla="*/ 0 w 5030787"/>
              <a:gd name="connsiteY4" fmla="*/ 0 h 5013325"/>
              <a:gd name="connsiteX0" fmla="*/ 0 w 5030787"/>
              <a:gd name="connsiteY0" fmla="*/ 0 h 5013325"/>
              <a:gd name="connsiteX1" fmla="*/ 5030787 w 5030787"/>
              <a:gd name="connsiteY1" fmla="*/ 0 h 5013325"/>
              <a:gd name="connsiteX2" fmla="*/ 4593817 w 5030787"/>
              <a:gd name="connsiteY2" fmla="*/ 5013325 h 5013325"/>
              <a:gd name="connsiteX3" fmla="*/ 0 w 5030787"/>
              <a:gd name="connsiteY3" fmla="*/ 5013325 h 5013325"/>
              <a:gd name="connsiteX4" fmla="*/ 0 w 5030787"/>
              <a:gd name="connsiteY4" fmla="*/ 0 h 5013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0787" h="5013325">
                <a:moveTo>
                  <a:pt x="0" y="0"/>
                </a:moveTo>
                <a:lnTo>
                  <a:pt x="5030787" y="0"/>
                </a:lnTo>
                <a:lnTo>
                  <a:pt x="4593817" y="5013325"/>
                </a:lnTo>
                <a:lnTo>
                  <a:pt x="0" y="5013325"/>
                </a:lnTo>
                <a:lnTo>
                  <a:pt x="0" y="0"/>
                </a:lnTo>
                <a:close/>
              </a:path>
            </a:pathLst>
          </a:custGeom>
          <a:solidFill>
            <a:schemeClr val="accent3"/>
          </a:solidFill>
          <a:ln>
            <a:noFill/>
          </a:ln>
          <a:effectLst/>
        </p:spPr>
        <p:txBody>
          <a:bodyPr/>
          <a:lstStyle/>
          <a:p>
            <a:r>
              <a:rPr lang="en-US" smtClean="0"/>
              <a:t>Click icon to add picture</a:t>
            </a:r>
            <a:endParaRPr lang="en-GB" dirty="0"/>
          </a:p>
        </p:txBody>
      </p:sp>
      <p:sp>
        <p:nvSpPr>
          <p:cNvPr id="2" name="Title 1"/>
          <p:cNvSpPr>
            <a:spLocks noGrp="1"/>
          </p:cNvSpPr>
          <p:nvPr>
            <p:ph type="title"/>
          </p:nvPr>
        </p:nvSpPr>
        <p:spPr/>
        <p:txBody>
          <a:bodyPr/>
          <a:lstStyle>
            <a:lvl1pPr>
              <a:lnSpc>
                <a:spcPct val="90000"/>
              </a:lnSpc>
              <a:defRPr sz="4000"/>
            </a:lvl1pPr>
          </a:lstStyle>
          <a:p>
            <a:r>
              <a:rPr lang="en-US" smtClean="0"/>
              <a:t>Click to edit Master title style</a:t>
            </a:r>
            <a:endParaRPr lang="en-US" dirty="0"/>
          </a:p>
        </p:txBody>
      </p:sp>
      <p:sp>
        <p:nvSpPr>
          <p:cNvPr id="11" name="Text Placeholder 10"/>
          <p:cNvSpPr>
            <a:spLocks noGrp="1"/>
          </p:cNvSpPr>
          <p:nvPr>
            <p:ph type="body" sz="quarter" idx="13"/>
          </p:nvPr>
        </p:nvSpPr>
        <p:spPr>
          <a:xfrm>
            <a:off x="4814227" y="1607759"/>
            <a:ext cx="4080535" cy="4564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12"/>
          <p:cNvSpPr>
            <a:spLocks noGrp="1"/>
          </p:cNvSpPr>
          <p:nvPr>
            <p:ph type="body" sz="quarter" idx="14" hasCustomPrompt="1"/>
          </p:nvPr>
        </p:nvSpPr>
        <p:spPr>
          <a:xfrm>
            <a:off x="592137" y="2675924"/>
            <a:ext cx="3616325" cy="2667601"/>
          </a:xfrm>
        </p:spPr>
        <p:txBody>
          <a:bodyPr/>
          <a:lstStyle>
            <a:lvl1pPr marL="0" indent="0">
              <a:buNone/>
              <a:defRPr>
                <a:solidFill>
                  <a:srgbClr val="FFFFFF"/>
                </a:solidFill>
              </a:defRPr>
            </a:lvl1pPr>
          </a:lstStyle>
          <a:p>
            <a:pPr lvl="0"/>
            <a:r>
              <a:rPr lang="en-GB" dirty="0" smtClean="0"/>
              <a:t>'You could use a pull out quote or something similar here’ </a:t>
            </a:r>
            <a:endParaRPr lang="en-US" dirty="0"/>
          </a:p>
        </p:txBody>
      </p:sp>
      <p:sp>
        <p:nvSpPr>
          <p:cNvPr id="9" name="Footer Placeholder 5"/>
          <p:cNvSpPr>
            <a:spLocks noGrp="1"/>
          </p:cNvSpPr>
          <p:nvPr>
            <p:ph type="ftr" sz="quarter" idx="3"/>
          </p:nvPr>
        </p:nvSpPr>
        <p:spPr>
          <a:xfrm>
            <a:off x="149658" y="6362313"/>
            <a:ext cx="28956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10" name="Slide Number Placeholder 8"/>
          <p:cNvSpPr>
            <a:spLocks noGrp="1"/>
          </p:cNvSpPr>
          <p:nvPr>
            <p:ph type="sldNum" sz="quarter" idx="4"/>
          </p:nvPr>
        </p:nvSpPr>
        <p:spPr>
          <a:xfrm>
            <a:off x="3609556" y="6362313"/>
            <a:ext cx="2219678" cy="365125"/>
          </a:xfrm>
          <a:prstGeom prst="rect">
            <a:avLst/>
          </a:prstGeom>
        </p:spPr>
        <p:txBody>
          <a:bodyPr vert="horz" lIns="91440" tIns="45720" rIns="91440" bIns="45720" rtlCol="0" anchor="ctr"/>
          <a:lstStyle>
            <a:lvl1pPr algn="r">
              <a:defRPr sz="1200">
                <a:solidFill>
                  <a:srgbClr val="53565A"/>
                </a:solidFill>
              </a:defRPr>
            </a:lvl1pPr>
          </a:lstStyle>
          <a:p>
            <a:pPr algn="ctr"/>
            <a:fld id="{8DD765FA-CC63-F54B-96A3-B32CEDCEE495}" type="slidenum">
              <a:rPr lang="en-US" smtClean="0"/>
              <a:pPr algn="ctr"/>
              <a:t>‹#›</a:t>
            </a:fld>
            <a:endParaRPr lang="en-US" dirty="0"/>
          </a:p>
        </p:txBody>
      </p:sp>
    </p:spTree>
    <p:extLst>
      <p:ext uri="{BB962C8B-B14F-4D97-AF65-F5344CB8AC3E}">
        <p14:creationId xmlns:p14="http://schemas.microsoft.com/office/powerpoint/2010/main" val="359753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quote2">
    <p:spTree>
      <p:nvGrpSpPr>
        <p:cNvPr id="1" name=""/>
        <p:cNvGrpSpPr/>
        <p:nvPr/>
      </p:nvGrpSpPr>
      <p:grpSpPr>
        <a:xfrm>
          <a:off x="0" y="0"/>
          <a:ext cx="0" cy="0"/>
          <a:chOff x="0" y="0"/>
          <a:chExt cx="0" cy="0"/>
        </a:xfrm>
      </p:grpSpPr>
      <p:sp>
        <p:nvSpPr>
          <p:cNvPr id="12" name="Content Placeholder 7"/>
          <p:cNvSpPr>
            <a:spLocks noGrp="1"/>
          </p:cNvSpPr>
          <p:nvPr>
            <p:ph sz="quarter" idx="15" hasCustomPrompt="1"/>
          </p:nvPr>
        </p:nvSpPr>
        <p:spPr>
          <a:xfrm>
            <a:off x="4313585" y="1619249"/>
            <a:ext cx="4579590" cy="4545013"/>
          </a:xfrm>
          <a:custGeom>
            <a:avLst/>
            <a:gdLst>
              <a:gd name="connsiteX0" fmla="*/ 0 w 4595586"/>
              <a:gd name="connsiteY0" fmla="*/ 0 h 4560888"/>
              <a:gd name="connsiteX1" fmla="*/ 4595586 w 4595586"/>
              <a:gd name="connsiteY1" fmla="*/ 0 h 4560888"/>
              <a:gd name="connsiteX2" fmla="*/ 4595586 w 4595586"/>
              <a:gd name="connsiteY2" fmla="*/ 4560888 h 4560888"/>
              <a:gd name="connsiteX3" fmla="*/ 0 w 4595586"/>
              <a:gd name="connsiteY3" fmla="*/ 4560888 h 4560888"/>
              <a:gd name="connsiteX4" fmla="*/ 0 w 4595586"/>
              <a:gd name="connsiteY4" fmla="*/ 0 h 4560888"/>
              <a:gd name="connsiteX0" fmla="*/ 412694 w 4595586"/>
              <a:gd name="connsiteY0" fmla="*/ 8092 h 4560888"/>
              <a:gd name="connsiteX1" fmla="*/ 4595586 w 4595586"/>
              <a:gd name="connsiteY1" fmla="*/ 0 h 4560888"/>
              <a:gd name="connsiteX2" fmla="*/ 4595586 w 4595586"/>
              <a:gd name="connsiteY2" fmla="*/ 4560888 h 4560888"/>
              <a:gd name="connsiteX3" fmla="*/ 0 w 4595586"/>
              <a:gd name="connsiteY3" fmla="*/ 4560888 h 4560888"/>
              <a:gd name="connsiteX4" fmla="*/ 412694 w 4595586"/>
              <a:gd name="connsiteY4" fmla="*/ 8092 h 4560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5586" h="4560888">
                <a:moveTo>
                  <a:pt x="412694" y="8092"/>
                </a:moveTo>
                <a:lnTo>
                  <a:pt x="4595586" y="0"/>
                </a:lnTo>
                <a:lnTo>
                  <a:pt x="4595586" y="4560888"/>
                </a:lnTo>
                <a:lnTo>
                  <a:pt x="0" y="4560888"/>
                </a:lnTo>
                <a:lnTo>
                  <a:pt x="412694" y="8092"/>
                </a:lnTo>
                <a:close/>
              </a:path>
            </a:pathLst>
          </a:custGeom>
          <a:solidFill>
            <a:schemeClr val="accent1"/>
          </a:solidFill>
          <a:ln>
            <a:noFill/>
          </a:ln>
          <a:effectLst/>
        </p:spPr>
        <p:txBody>
          <a:bodyPr/>
          <a:lstStyle>
            <a:lvl1pPr algn="r">
              <a:defRPr/>
            </a:lvl1pPr>
          </a:lstStyle>
          <a:p>
            <a:pPr lvl="0"/>
            <a:r>
              <a:rPr lang="en-GB" dirty="0" smtClean="0"/>
              <a:t>     Object</a:t>
            </a:r>
            <a:endParaRPr lang="en-GB" dirty="0"/>
          </a:p>
        </p:txBody>
      </p:sp>
      <p:sp>
        <p:nvSpPr>
          <p:cNvPr id="2" name="Title 1"/>
          <p:cNvSpPr>
            <a:spLocks noGrp="1"/>
          </p:cNvSpPr>
          <p:nvPr>
            <p:ph type="title"/>
          </p:nvPr>
        </p:nvSpPr>
        <p:spPr/>
        <p:txBody>
          <a:bodyPr/>
          <a:lstStyle>
            <a:lvl1pPr>
              <a:lnSpc>
                <a:spcPct val="90000"/>
              </a:lnSpc>
              <a:defRPr sz="4000"/>
            </a:lvl1pPr>
          </a:lstStyle>
          <a:p>
            <a:r>
              <a:rPr lang="en-US" smtClean="0"/>
              <a:t>Click to edit Master title style</a:t>
            </a:r>
            <a:endParaRPr lang="en-US" dirty="0"/>
          </a:p>
        </p:txBody>
      </p:sp>
      <p:sp>
        <p:nvSpPr>
          <p:cNvPr id="8" name="Text Placeholder 10"/>
          <p:cNvSpPr>
            <a:spLocks noGrp="1"/>
          </p:cNvSpPr>
          <p:nvPr>
            <p:ph type="body" sz="quarter" idx="13"/>
          </p:nvPr>
        </p:nvSpPr>
        <p:spPr>
          <a:xfrm>
            <a:off x="234950" y="1619250"/>
            <a:ext cx="4168775" cy="4545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2"/>
          <p:cNvSpPr>
            <a:spLocks noGrp="1"/>
          </p:cNvSpPr>
          <p:nvPr>
            <p:ph type="body" sz="quarter" idx="14" hasCustomPrompt="1"/>
          </p:nvPr>
        </p:nvSpPr>
        <p:spPr>
          <a:xfrm>
            <a:off x="4891088" y="2675924"/>
            <a:ext cx="3616325" cy="2667601"/>
          </a:xfrm>
        </p:spPr>
        <p:txBody>
          <a:bodyPr/>
          <a:lstStyle>
            <a:lvl1pPr marL="0" indent="0">
              <a:buNone/>
              <a:defRPr>
                <a:solidFill>
                  <a:srgbClr val="FFFFFF"/>
                </a:solidFill>
              </a:defRPr>
            </a:lvl1pPr>
          </a:lstStyle>
          <a:p>
            <a:pPr lvl="0"/>
            <a:r>
              <a:rPr lang="en-GB" dirty="0" smtClean="0"/>
              <a:t>'You could use a pull out quote or something similar here’ </a:t>
            </a:r>
            <a:endParaRPr lang="en-US" dirty="0"/>
          </a:p>
        </p:txBody>
      </p:sp>
      <p:sp>
        <p:nvSpPr>
          <p:cNvPr id="9" name="Footer Placeholder 5"/>
          <p:cNvSpPr>
            <a:spLocks noGrp="1"/>
          </p:cNvSpPr>
          <p:nvPr>
            <p:ph type="ftr" sz="quarter" idx="3"/>
          </p:nvPr>
        </p:nvSpPr>
        <p:spPr>
          <a:xfrm>
            <a:off x="149658" y="6362313"/>
            <a:ext cx="28956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11" name="Slide Number Placeholder 8"/>
          <p:cNvSpPr>
            <a:spLocks noGrp="1"/>
          </p:cNvSpPr>
          <p:nvPr>
            <p:ph type="sldNum" sz="quarter" idx="4"/>
          </p:nvPr>
        </p:nvSpPr>
        <p:spPr>
          <a:xfrm>
            <a:off x="3609556" y="6362313"/>
            <a:ext cx="2219678" cy="365125"/>
          </a:xfrm>
          <a:prstGeom prst="rect">
            <a:avLst/>
          </a:prstGeom>
        </p:spPr>
        <p:txBody>
          <a:bodyPr vert="horz" lIns="91440" tIns="45720" rIns="91440" bIns="45720" rtlCol="0" anchor="ctr"/>
          <a:lstStyle>
            <a:lvl1pPr algn="r">
              <a:defRPr sz="1200">
                <a:solidFill>
                  <a:srgbClr val="53565A"/>
                </a:solidFill>
              </a:defRPr>
            </a:lvl1pPr>
          </a:lstStyle>
          <a:p>
            <a:pPr algn="ctr"/>
            <a:fld id="{8DD765FA-CC63-F54B-96A3-B32CEDCEE495}" type="slidenum">
              <a:rPr lang="en-US" smtClean="0"/>
              <a:pPr algn="ctr"/>
              <a:t>‹#›</a:t>
            </a:fld>
            <a:endParaRPr lang="en-US" dirty="0"/>
          </a:p>
        </p:txBody>
      </p:sp>
    </p:spTree>
    <p:extLst>
      <p:ext uri="{BB962C8B-B14F-4D97-AF65-F5344CB8AC3E}">
        <p14:creationId xmlns:p14="http://schemas.microsoft.com/office/powerpoint/2010/main" val="29137684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mp; picture1">
    <p:spTree>
      <p:nvGrpSpPr>
        <p:cNvPr id="1" name=""/>
        <p:cNvGrpSpPr/>
        <p:nvPr/>
      </p:nvGrpSpPr>
      <p:grpSpPr>
        <a:xfrm>
          <a:off x="0" y="0"/>
          <a:ext cx="0" cy="0"/>
          <a:chOff x="0" y="0"/>
          <a:chExt cx="0" cy="0"/>
        </a:xfrm>
      </p:grpSpPr>
      <p:sp>
        <p:nvSpPr>
          <p:cNvPr id="7" name="Content Placeholder 8"/>
          <p:cNvSpPr>
            <a:spLocks noGrp="1"/>
          </p:cNvSpPr>
          <p:nvPr>
            <p:ph sz="quarter" idx="15"/>
          </p:nvPr>
        </p:nvSpPr>
        <p:spPr>
          <a:xfrm>
            <a:off x="234950" y="1622613"/>
            <a:ext cx="4565054" cy="4549209"/>
          </a:xfrm>
          <a:custGeom>
            <a:avLst/>
            <a:gdLst>
              <a:gd name="connsiteX0" fmla="*/ 0 w 5030787"/>
              <a:gd name="connsiteY0" fmla="*/ 0 h 5013325"/>
              <a:gd name="connsiteX1" fmla="*/ 5030787 w 5030787"/>
              <a:gd name="connsiteY1" fmla="*/ 0 h 5013325"/>
              <a:gd name="connsiteX2" fmla="*/ 5030787 w 5030787"/>
              <a:gd name="connsiteY2" fmla="*/ 5013325 h 5013325"/>
              <a:gd name="connsiteX3" fmla="*/ 0 w 5030787"/>
              <a:gd name="connsiteY3" fmla="*/ 5013325 h 5013325"/>
              <a:gd name="connsiteX4" fmla="*/ 0 w 5030787"/>
              <a:gd name="connsiteY4" fmla="*/ 0 h 5013325"/>
              <a:gd name="connsiteX0" fmla="*/ 0 w 5030787"/>
              <a:gd name="connsiteY0" fmla="*/ 0 h 5013325"/>
              <a:gd name="connsiteX1" fmla="*/ 5030787 w 5030787"/>
              <a:gd name="connsiteY1" fmla="*/ 0 h 5013325"/>
              <a:gd name="connsiteX2" fmla="*/ 4585725 w 5030787"/>
              <a:gd name="connsiteY2" fmla="*/ 5013325 h 5013325"/>
              <a:gd name="connsiteX3" fmla="*/ 0 w 5030787"/>
              <a:gd name="connsiteY3" fmla="*/ 5013325 h 5013325"/>
              <a:gd name="connsiteX4" fmla="*/ 0 w 5030787"/>
              <a:gd name="connsiteY4" fmla="*/ 0 h 5013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0787" h="5013325">
                <a:moveTo>
                  <a:pt x="0" y="0"/>
                </a:moveTo>
                <a:lnTo>
                  <a:pt x="5030787" y="0"/>
                </a:lnTo>
                <a:lnTo>
                  <a:pt x="4585725" y="5013325"/>
                </a:lnTo>
                <a:lnTo>
                  <a:pt x="0" y="5013325"/>
                </a:lnTo>
                <a:lnTo>
                  <a:pt x="0" y="0"/>
                </a:lnTo>
                <a:close/>
              </a:path>
            </a:pathLst>
          </a:custGeom>
          <a:noFill/>
          <a:ln>
            <a:noFill/>
          </a:ln>
          <a:effectLst/>
        </p:spPr>
        <p:txBody>
          <a:bodyPr/>
          <a:lstStyle>
            <a:lvl1pPr>
              <a:defRPr lang="en-GB" dirty="0"/>
            </a:lvl1pPr>
          </a:lstStyle>
          <a:p>
            <a:pPr lvl="0"/>
            <a:r>
              <a:rPr lang="en-US" smtClean="0"/>
              <a:t>Click to edit Master text styles</a:t>
            </a:r>
          </a:p>
        </p:txBody>
      </p:sp>
      <p:sp>
        <p:nvSpPr>
          <p:cNvPr id="2" name="Title 1"/>
          <p:cNvSpPr>
            <a:spLocks noGrp="1"/>
          </p:cNvSpPr>
          <p:nvPr>
            <p:ph type="title"/>
          </p:nvPr>
        </p:nvSpPr>
        <p:spPr/>
        <p:txBody>
          <a:bodyPr/>
          <a:lstStyle>
            <a:lvl1pPr>
              <a:lnSpc>
                <a:spcPct val="90000"/>
              </a:lnSpc>
              <a:defRPr sz="4000"/>
            </a:lvl1pPr>
          </a:lstStyle>
          <a:p>
            <a:r>
              <a:rPr lang="en-US" smtClean="0"/>
              <a:t>Click to edit Master title style</a:t>
            </a:r>
            <a:endParaRPr lang="en-US" dirty="0"/>
          </a:p>
        </p:txBody>
      </p:sp>
      <p:sp>
        <p:nvSpPr>
          <p:cNvPr id="6" name="Text Placeholder 10"/>
          <p:cNvSpPr>
            <a:spLocks noGrp="1"/>
          </p:cNvSpPr>
          <p:nvPr>
            <p:ph type="body" sz="quarter" idx="13"/>
          </p:nvPr>
        </p:nvSpPr>
        <p:spPr>
          <a:xfrm>
            <a:off x="4799373" y="1622613"/>
            <a:ext cx="4080535" cy="4564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5"/>
          <p:cNvSpPr>
            <a:spLocks noGrp="1"/>
          </p:cNvSpPr>
          <p:nvPr>
            <p:ph type="ftr" sz="quarter" idx="3"/>
          </p:nvPr>
        </p:nvSpPr>
        <p:spPr>
          <a:xfrm>
            <a:off x="149658" y="6362313"/>
            <a:ext cx="28956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9" name="Slide Number Placeholder 8"/>
          <p:cNvSpPr>
            <a:spLocks noGrp="1"/>
          </p:cNvSpPr>
          <p:nvPr>
            <p:ph type="sldNum" sz="quarter" idx="4"/>
          </p:nvPr>
        </p:nvSpPr>
        <p:spPr>
          <a:xfrm>
            <a:off x="3609556" y="6362313"/>
            <a:ext cx="2219678" cy="365125"/>
          </a:xfrm>
          <a:prstGeom prst="rect">
            <a:avLst/>
          </a:prstGeom>
        </p:spPr>
        <p:txBody>
          <a:bodyPr vert="horz" lIns="91440" tIns="45720" rIns="91440" bIns="45720" rtlCol="0" anchor="ctr"/>
          <a:lstStyle>
            <a:lvl1pPr algn="r">
              <a:defRPr sz="1200">
                <a:solidFill>
                  <a:srgbClr val="53565A"/>
                </a:solidFill>
              </a:defRPr>
            </a:lvl1pPr>
          </a:lstStyle>
          <a:p>
            <a:pPr algn="ctr"/>
            <a:fld id="{8DD765FA-CC63-F54B-96A3-B32CEDCEE495}" type="slidenum">
              <a:rPr lang="en-US" smtClean="0"/>
              <a:pPr algn="ctr"/>
              <a:t>‹#›</a:t>
            </a:fld>
            <a:endParaRPr lang="en-US" dirty="0"/>
          </a:p>
        </p:txBody>
      </p:sp>
    </p:spTree>
    <p:extLst>
      <p:ext uri="{BB962C8B-B14F-4D97-AF65-F5344CB8AC3E}">
        <p14:creationId xmlns:p14="http://schemas.microsoft.com/office/powerpoint/2010/main" val="3478833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mp; picture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sz="4000"/>
            </a:lvl1pPr>
          </a:lstStyle>
          <a:p>
            <a:r>
              <a:rPr lang="en-US" smtClean="0"/>
              <a:t>Click to edit Master title style</a:t>
            </a:r>
            <a:endParaRPr lang="en-US" dirty="0"/>
          </a:p>
        </p:txBody>
      </p:sp>
      <p:sp>
        <p:nvSpPr>
          <p:cNvPr id="6" name="Text Placeholder 10"/>
          <p:cNvSpPr>
            <a:spLocks noGrp="1"/>
          </p:cNvSpPr>
          <p:nvPr>
            <p:ph type="body" sz="quarter" idx="13"/>
          </p:nvPr>
        </p:nvSpPr>
        <p:spPr>
          <a:xfrm>
            <a:off x="234950" y="1619250"/>
            <a:ext cx="4168775" cy="4545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4" hasCustomPrompt="1"/>
          </p:nvPr>
        </p:nvSpPr>
        <p:spPr>
          <a:xfrm>
            <a:off x="4315172" y="1619250"/>
            <a:ext cx="4579590" cy="4545013"/>
          </a:xfrm>
          <a:custGeom>
            <a:avLst/>
            <a:gdLst>
              <a:gd name="connsiteX0" fmla="*/ 0 w 4595586"/>
              <a:gd name="connsiteY0" fmla="*/ 0 h 4560888"/>
              <a:gd name="connsiteX1" fmla="*/ 4595586 w 4595586"/>
              <a:gd name="connsiteY1" fmla="*/ 0 h 4560888"/>
              <a:gd name="connsiteX2" fmla="*/ 4595586 w 4595586"/>
              <a:gd name="connsiteY2" fmla="*/ 4560888 h 4560888"/>
              <a:gd name="connsiteX3" fmla="*/ 0 w 4595586"/>
              <a:gd name="connsiteY3" fmla="*/ 4560888 h 4560888"/>
              <a:gd name="connsiteX4" fmla="*/ 0 w 4595586"/>
              <a:gd name="connsiteY4" fmla="*/ 0 h 4560888"/>
              <a:gd name="connsiteX0" fmla="*/ 412694 w 4595586"/>
              <a:gd name="connsiteY0" fmla="*/ 8092 h 4560888"/>
              <a:gd name="connsiteX1" fmla="*/ 4595586 w 4595586"/>
              <a:gd name="connsiteY1" fmla="*/ 0 h 4560888"/>
              <a:gd name="connsiteX2" fmla="*/ 4595586 w 4595586"/>
              <a:gd name="connsiteY2" fmla="*/ 4560888 h 4560888"/>
              <a:gd name="connsiteX3" fmla="*/ 0 w 4595586"/>
              <a:gd name="connsiteY3" fmla="*/ 4560888 h 4560888"/>
              <a:gd name="connsiteX4" fmla="*/ 412694 w 4595586"/>
              <a:gd name="connsiteY4" fmla="*/ 8092 h 4560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5586" h="4560888">
                <a:moveTo>
                  <a:pt x="412694" y="8092"/>
                </a:moveTo>
                <a:lnTo>
                  <a:pt x="4595586" y="0"/>
                </a:lnTo>
                <a:lnTo>
                  <a:pt x="4595586" y="4560888"/>
                </a:lnTo>
                <a:lnTo>
                  <a:pt x="0" y="4560888"/>
                </a:lnTo>
                <a:lnTo>
                  <a:pt x="412694" y="8092"/>
                </a:lnTo>
                <a:close/>
              </a:path>
            </a:pathLst>
          </a:custGeom>
          <a:noFill/>
          <a:ln>
            <a:noFill/>
          </a:ln>
          <a:effectLst/>
        </p:spPr>
        <p:txBody>
          <a:bodyPr/>
          <a:lstStyle>
            <a:lvl1pPr algn="r">
              <a:defRPr/>
            </a:lvl1pPr>
          </a:lstStyle>
          <a:p>
            <a:pPr lvl="0"/>
            <a:r>
              <a:rPr lang="en-GB" dirty="0" smtClean="0"/>
              <a:t>     Object</a:t>
            </a:r>
            <a:endParaRPr lang="en-GB" dirty="0"/>
          </a:p>
        </p:txBody>
      </p:sp>
      <p:sp>
        <p:nvSpPr>
          <p:cNvPr id="9" name="Footer Placeholder 5"/>
          <p:cNvSpPr>
            <a:spLocks noGrp="1"/>
          </p:cNvSpPr>
          <p:nvPr>
            <p:ph type="ftr" sz="quarter" idx="3"/>
          </p:nvPr>
        </p:nvSpPr>
        <p:spPr>
          <a:xfrm>
            <a:off x="149658" y="6362313"/>
            <a:ext cx="28956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10" name="Slide Number Placeholder 8"/>
          <p:cNvSpPr>
            <a:spLocks noGrp="1"/>
          </p:cNvSpPr>
          <p:nvPr>
            <p:ph type="sldNum" sz="quarter" idx="4"/>
          </p:nvPr>
        </p:nvSpPr>
        <p:spPr>
          <a:xfrm>
            <a:off x="3609556" y="6362313"/>
            <a:ext cx="2219678" cy="365125"/>
          </a:xfrm>
          <a:prstGeom prst="rect">
            <a:avLst/>
          </a:prstGeom>
        </p:spPr>
        <p:txBody>
          <a:bodyPr vert="horz" lIns="91440" tIns="45720" rIns="91440" bIns="45720" rtlCol="0" anchor="ctr"/>
          <a:lstStyle>
            <a:lvl1pPr algn="r">
              <a:defRPr sz="1200">
                <a:solidFill>
                  <a:srgbClr val="53565A"/>
                </a:solidFill>
              </a:defRPr>
            </a:lvl1pPr>
          </a:lstStyle>
          <a:p>
            <a:pPr algn="ctr"/>
            <a:fld id="{8DD765FA-CC63-F54B-96A3-B32CEDCEE495}" type="slidenum">
              <a:rPr lang="en-US" smtClean="0"/>
              <a:pPr algn="ctr"/>
              <a:t>‹#›</a:t>
            </a:fld>
            <a:endParaRPr lang="en-US" dirty="0"/>
          </a:p>
        </p:txBody>
      </p:sp>
    </p:spTree>
    <p:extLst>
      <p:ext uri="{BB962C8B-B14F-4D97-AF65-F5344CB8AC3E}">
        <p14:creationId xmlns:p14="http://schemas.microsoft.com/office/powerpoint/2010/main" val="3982441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234950" y="1619249"/>
            <a:ext cx="4168775" cy="555625"/>
          </a:xfrm>
        </p:spPr>
        <p:txBody>
          <a:bodyPr anchor="t">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34950" y="2174875"/>
            <a:ext cx="4168775" cy="3989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60913" y="1619249"/>
            <a:ext cx="4133849" cy="555625"/>
          </a:xfrm>
        </p:spPr>
        <p:txBody>
          <a:bodyPr anchor="t">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0913" y="2174875"/>
            <a:ext cx="4133849" cy="3989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5"/>
          <p:cNvSpPr>
            <a:spLocks noGrp="1"/>
          </p:cNvSpPr>
          <p:nvPr>
            <p:ph type="ftr" sz="quarter" idx="10"/>
          </p:nvPr>
        </p:nvSpPr>
        <p:spPr>
          <a:xfrm>
            <a:off x="149658" y="6362313"/>
            <a:ext cx="28956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11" name="Slide Number Placeholder 8"/>
          <p:cNvSpPr>
            <a:spLocks noGrp="1"/>
          </p:cNvSpPr>
          <p:nvPr>
            <p:ph type="sldNum" sz="quarter" idx="11"/>
          </p:nvPr>
        </p:nvSpPr>
        <p:spPr>
          <a:xfrm>
            <a:off x="3609556" y="6362313"/>
            <a:ext cx="2219678" cy="365125"/>
          </a:xfrm>
          <a:prstGeom prst="rect">
            <a:avLst/>
          </a:prstGeom>
        </p:spPr>
        <p:txBody>
          <a:bodyPr vert="horz" lIns="91440" tIns="45720" rIns="91440" bIns="45720" rtlCol="0" anchor="ctr"/>
          <a:lstStyle>
            <a:lvl1pPr algn="r">
              <a:defRPr sz="1200">
                <a:solidFill>
                  <a:srgbClr val="53565A"/>
                </a:solidFill>
              </a:defRPr>
            </a:lvl1pPr>
          </a:lstStyle>
          <a:p>
            <a:pPr algn="ctr"/>
            <a:fld id="{8DD765FA-CC63-F54B-96A3-B32CEDCEE495}" type="slidenum">
              <a:rPr lang="en-US" smtClean="0"/>
              <a:pPr algn="ctr"/>
              <a:t>‹#›</a:t>
            </a:fld>
            <a:endParaRPr lang="en-US" dirty="0"/>
          </a:p>
        </p:txBody>
      </p:sp>
    </p:spTree>
    <p:extLst>
      <p:ext uri="{BB962C8B-B14F-4D97-AF65-F5344CB8AC3E}">
        <p14:creationId xmlns:p14="http://schemas.microsoft.com/office/powerpoint/2010/main" val="580955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233363" y="211138"/>
            <a:ext cx="8661400" cy="5953125"/>
          </a:xfrm>
          <a:blipFill rotWithShape="0">
            <a:blip r:embed="rId2"/>
            <a:stretch>
              <a:fillRect/>
            </a:stretch>
          </a:blipFill>
        </p:spPr>
        <p:txBody>
          <a:bodyPr/>
          <a:lstStyle>
            <a:lvl4pPr marL="1371600" indent="0" algn="l">
              <a:buNone/>
              <a:defRPr/>
            </a:lvl4pPr>
          </a:lstStyle>
          <a:p>
            <a:pPr lvl="3"/>
            <a:r>
              <a:rPr lang="en-US" dirty="0" smtClean="0"/>
              <a:t/>
            </a:r>
            <a:br>
              <a:rPr lang="en-US" dirty="0" smtClean="0"/>
            </a:br>
            <a:endParaRPr lang="en-US" dirty="0" smtClean="0"/>
          </a:p>
          <a:p>
            <a:endParaRPr lang="en-US" dirty="0"/>
          </a:p>
        </p:txBody>
      </p:sp>
      <p:sp>
        <p:nvSpPr>
          <p:cNvPr id="10" name="Freeform 5"/>
          <p:cNvSpPr>
            <a:spLocks/>
          </p:cNvSpPr>
          <p:nvPr/>
        </p:nvSpPr>
        <p:spPr bwMode="auto">
          <a:xfrm>
            <a:off x="6394920" y="213256"/>
            <a:ext cx="2492284" cy="5951007"/>
          </a:xfrm>
          <a:custGeom>
            <a:avLst/>
            <a:gdLst>
              <a:gd name="T0" fmla="*/ 1194 w 1194"/>
              <a:gd name="T1" fmla="*/ 0 h 2851"/>
              <a:gd name="T2" fmla="*/ 255 w 1194"/>
              <a:gd name="T3" fmla="*/ 0 h 2851"/>
              <a:gd name="T4" fmla="*/ 0 w 1194"/>
              <a:gd name="T5" fmla="*/ 2851 h 2851"/>
              <a:gd name="T6" fmla="*/ 1194 w 1194"/>
              <a:gd name="T7" fmla="*/ 2851 h 2851"/>
              <a:gd name="T8" fmla="*/ 1194 w 1194"/>
              <a:gd name="T9" fmla="*/ 0 h 2851"/>
            </a:gdLst>
            <a:ahLst/>
            <a:cxnLst>
              <a:cxn ang="0">
                <a:pos x="T0" y="T1"/>
              </a:cxn>
              <a:cxn ang="0">
                <a:pos x="T2" y="T3"/>
              </a:cxn>
              <a:cxn ang="0">
                <a:pos x="T4" y="T5"/>
              </a:cxn>
              <a:cxn ang="0">
                <a:pos x="T6" y="T7"/>
              </a:cxn>
              <a:cxn ang="0">
                <a:pos x="T8" y="T9"/>
              </a:cxn>
            </a:cxnLst>
            <a:rect l="0" t="0" r="r" b="b"/>
            <a:pathLst>
              <a:path w="1194" h="2851">
                <a:moveTo>
                  <a:pt x="1194" y="0"/>
                </a:moveTo>
                <a:lnTo>
                  <a:pt x="255" y="0"/>
                </a:lnTo>
                <a:lnTo>
                  <a:pt x="0" y="2851"/>
                </a:lnTo>
                <a:lnTo>
                  <a:pt x="1194" y="2851"/>
                </a:lnTo>
                <a:lnTo>
                  <a:pt x="1194" y="0"/>
                </a:lnTo>
                <a:close/>
              </a:path>
            </a:pathLst>
          </a:custGeom>
          <a:solidFill>
            <a:schemeClr val="accent2">
              <a:alpha val="80000"/>
            </a:schemeClr>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5" name="Text Placeholder 14"/>
          <p:cNvSpPr>
            <a:spLocks noGrp="1"/>
          </p:cNvSpPr>
          <p:nvPr>
            <p:ph type="body" sz="quarter" idx="14" hasCustomPrompt="1"/>
          </p:nvPr>
        </p:nvSpPr>
        <p:spPr>
          <a:xfrm>
            <a:off x="6977294" y="1628775"/>
            <a:ext cx="1670623" cy="4241800"/>
          </a:xfrm>
          <a:noFill/>
          <a:ln>
            <a:noFill/>
          </a:ln>
        </p:spPr>
        <p:txBody>
          <a:bodyPr anchor="ctr">
            <a:normAutofit/>
          </a:bodyPr>
          <a:lstStyle>
            <a:lvl5pPr marL="90488" indent="0" algn="l">
              <a:lnSpc>
                <a:spcPct val="110000"/>
              </a:lnSpc>
              <a:buFont typeface="Arial"/>
              <a:buNone/>
              <a:defRPr sz="1800" baseline="0">
                <a:solidFill>
                  <a:schemeClr val="bg2"/>
                </a:solidFill>
              </a:defRPr>
            </a:lvl5pPr>
          </a:lstStyle>
          <a:p>
            <a:pPr lvl="4"/>
            <a:r>
              <a:rPr lang="en-US" dirty="0" smtClean="0"/>
              <a:t>You could add a caption or description for this image, a section title or just delete the textbox.</a:t>
            </a:r>
          </a:p>
          <a:p>
            <a:pPr lvl="4"/>
            <a:r>
              <a:rPr lang="en-US" dirty="0" smtClean="0"/>
              <a:t>You can change the </a:t>
            </a:r>
            <a:r>
              <a:rPr lang="en-US" dirty="0" err="1" smtClean="0"/>
              <a:t>colour</a:t>
            </a:r>
            <a:r>
              <a:rPr lang="en-US" dirty="0" smtClean="0"/>
              <a:t> of the shape.</a:t>
            </a:r>
            <a:endParaRPr lang="en-US" dirty="0"/>
          </a:p>
        </p:txBody>
      </p:sp>
      <p:sp>
        <p:nvSpPr>
          <p:cNvPr id="9" name="AutoShape 3"/>
          <p:cNvSpPr>
            <a:spLocks noChangeAspect="1" noChangeArrowheads="1" noTextEdit="1"/>
          </p:cNvSpPr>
          <p:nvPr/>
        </p:nvSpPr>
        <p:spPr bwMode="auto">
          <a:xfrm>
            <a:off x="6402479" y="213256"/>
            <a:ext cx="2492284" cy="59510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Picture Placeholder 4"/>
          <p:cNvSpPr>
            <a:spLocks noGrp="1"/>
          </p:cNvSpPr>
          <p:nvPr>
            <p:ph type="pic" sz="quarter" idx="15"/>
          </p:nvPr>
        </p:nvSpPr>
        <p:spPr>
          <a:xfrm>
            <a:off x="6394450" y="213256"/>
            <a:ext cx="2500313" cy="5951007"/>
          </a:xfrm>
          <a:custGeom>
            <a:avLst/>
            <a:gdLst>
              <a:gd name="connsiteX0" fmla="*/ 0 w 2500313"/>
              <a:gd name="connsiteY0" fmla="*/ 0 h 5951007"/>
              <a:gd name="connsiteX1" fmla="*/ 2500313 w 2500313"/>
              <a:gd name="connsiteY1" fmla="*/ 0 h 5951007"/>
              <a:gd name="connsiteX2" fmla="*/ 2500313 w 2500313"/>
              <a:gd name="connsiteY2" fmla="*/ 5951007 h 5951007"/>
              <a:gd name="connsiteX3" fmla="*/ 0 w 2500313"/>
              <a:gd name="connsiteY3" fmla="*/ 5951007 h 5951007"/>
              <a:gd name="connsiteX4" fmla="*/ 0 w 2500313"/>
              <a:gd name="connsiteY4" fmla="*/ 0 h 5951007"/>
              <a:gd name="connsiteX0" fmla="*/ 534074 w 2500313"/>
              <a:gd name="connsiteY0" fmla="*/ 0 h 5951007"/>
              <a:gd name="connsiteX1" fmla="*/ 2500313 w 2500313"/>
              <a:gd name="connsiteY1" fmla="*/ 0 h 5951007"/>
              <a:gd name="connsiteX2" fmla="*/ 2500313 w 2500313"/>
              <a:gd name="connsiteY2" fmla="*/ 5951007 h 5951007"/>
              <a:gd name="connsiteX3" fmla="*/ 0 w 2500313"/>
              <a:gd name="connsiteY3" fmla="*/ 5951007 h 5951007"/>
              <a:gd name="connsiteX4" fmla="*/ 534074 w 2500313"/>
              <a:gd name="connsiteY4" fmla="*/ 0 h 5951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313" h="5951007">
                <a:moveTo>
                  <a:pt x="534074" y="0"/>
                </a:moveTo>
                <a:lnTo>
                  <a:pt x="2500313" y="0"/>
                </a:lnTo>
                <a:lnTo>
                  <a:pt x="2500313" y="5951007"/>
                </a:lnTo>
                <a:lnTo>
                  <a:pt x="0" y="5951007"/>
                </a:lnTo>
                <a:lnTo>
                  <a:pt x="534074" y="0"/>
                </a:lnTo>
                <a:close/>
              </a:path>
            </a:pathLst>
          </a:custGeom>
          <a:noFill/>
          <a:ln>
            <a:noFill/>
          </a:ln>
          <a:effectLst/>
        </p:spPr>
        <p:txBody>
          <a:bodyPr/>
          <a:lstStyle/>
          <a:p>
            <a:r>
              <a:rPr lang="en-US" smtClean="0"/>
              <a:t>Click icon to add picture</a:t>
            </a:r>
            <a:endParaRPr lang="en-GB" dirty="0"/>
          </a:p>
        </p:txBody>
      </p:sp>
      <p:sp>
        <p:nvSpPr>
          <p:cNvPr id="11" name="Footer Placeholder 5"/>
          <p:cNvSpPr>
            <a:spLocks noGrp="1"/>
          </p:cNvSpPr>
          <p:nvPr>
            <p:ph type="ftr" sz="quarter" idx="3"/>
          </p:nvPr>
        </p:nvSpPr>
        <p:spPr>
          <a:xfrm>
            <a:off x="149658" y="6362313"/>
            <a:ext cx="28956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12" name="Slide Number Placeholder 8"/>
          <p:cNvSpPr>
            <a:spLocks noGrp="1"/>
          </p:cNvSpPr>
          <p:nvPr>
            <p:ph type="sldNum" sz="quarter" idx="4"/>
          </p:nvPr>
        </p:nvSpPr>
        <p:spPr>
          <a:xfrm>
            <a:off x="3609556" y="6362313"/>
            <a:ext cx="2219678" cy="365125"/>
          </a:xfrm>
          <a:prstGeom prst="rect">
            <a:avLst/>
          </a:prstGeom>
        </p:spPr>
        <p:txBody>
          <a:bodyPr vert="horz" lIns="91440" tIns="45720" rIns="91440" bIns="45720" rtlCol="0" anchor="ctr"/>
          <a:lstStyle>
            <a:lvl1pPr algn="r">
              <a:defRPr sz="1200">
                <a:solidFill>
                  <a:srgbClr val="53565A"/>
                </a:solidFill>
              </a:defRPr>
            </a:lvl1pPr>
          </a:lstStyle>
          <a:p>
            <a:pPr algn="ctr"/>
            <a:fld id="{8DD765FA-CC63-F54B-96A3-B32CEDCEE495}" type="slidenum">
              <a:rPr lang="en-US" smtClean="0"/>
              <a:pPr algn="ctr"/>
              <a:t>‹#›</a:t>
            </a:fld>
            <a:endParaRPr lang="en-US" dirty="0"/>
          </a:p>
        </p:txBody>
      </p:sp>
    </p:spTree>
    <p:extLst>
      <p:ext uri="{BB962C8B-B14F-4D97-AF65-F5344CB8AC3E}">
        <p14:creationId xmlns:p14="http://schemas.microsoft.com/office/powerpoint/2010/main" val="210106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51349" y="203200"/>
            <a:ext cx="3641725" cy="5978525"/>
          </a:xfrm>
          <a:custGeom>
            <a:avLst/>
            <a:gdLst>
              <a:gd name="connsiteX0" fmla="*/ 0 w 3641725"/>
              <a:gd name="connsiteY0" fmla="*/ 0 h 5978525"/>
              <a:gd name="connsiteX1" fmla="*/ 3641725 w 3641725"/>
              <a:gd name="connsiteY1" fmla="*/ 0 h 5978525"/>
              <a:gd name="connsiteX2" fmla="*/ 3641725 w 3641725"/>
              <a:gd name="connsiteY2" fmla="*/ 5978525 h 5978525"/>
              <a:gd name="connsiteX3" fmla="*/ 0 w 3641725"/>
              <a:gd name="connsiteY3" fmla="*/ 5978525 h 5978525"/>
              <a:gd name="connsiteX4" fmla="*/ 0 w 3641725"/>
              <a:gd name="connsiteY4" fmla="*/ 0 h 5978525"/>
              <a:gd name="connsiteX0" fmla="*/ 0 w 3641725"/>
              <a:gd name="connsiteY0" fmla="*/ 0 h 5978525"/>
              <a:gd name="connsiteX1" fmla="*/ 3641725 w 3641725"/>
              <a:gd name="connsiteY1" fmla="*/ 0 h 5978525"/>
              <a:gd name="connsiteX2" fmla="*/ 3115743 w 3641725"/>
              <a:gd name="connsiteY2" fmla="*/ 5970433 h 5978525"/>
              <a:gd name="connsiteX3" fmla="*/ 0 w 3641725"/>
              <a:gd name="connsiteY3" fmla="*/ 5978525 h 5978525"/>
              <a:gd name="connsiteX4" fmla="*/ 0 w 3641725"/>
              <a:gd name="connsiteY4" fmla="*/ 0 h 597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1725" h="5978525">
                <a:moveTo>
                  <a:pt x="0" y="0"/>
                </a:moveTo>
                <a:lnTo>
                  <a:pt x="3641725" y="0"/>
                </a:lnTo>
                <a:lnTo>
                  <a:pt x="3115743" y="5970433"/>
                </a:lnTo>
                <a:lnTo>
                  <a:pt x="0" y="5978525"/>
                </a:lnTo>
                <a:lnTo>
                  <a:pt x="0" y="0"/>
                </a:lnTo>
                <a:close/>
              </a:path>
            </a:pathLst>
          </a:custGeom>
          <a:solidFill>
            <a:schemeClr val="tx1"/>
          </a:solidFill>
          <a:ln>
            <a:noFill/>
          </a:ln>
          <a:effectLst/>
        </p:spPr>
        <p:txBody>
          <a:bodyPr/>
          <a:lstStyle/>
          <a:p>
            <a:r>
              <a:rPr lang="en-US" smtClean="0"/>
              <a:t>Click icon to add picture</a:t>
            </a:r>
            <a:endParaRPr lang="en-GB"/>
          </a:p>
        </p:txBody>
      </p:sp>
      <p:sp>
        <p:nvSpPr>
          <p:cNvPr id="2" name="Title 1"/>
          <p:cNvSpPr>
            <a:spLocks noGrp="1"/>
          </p:cNvSpPr>
          <p:nvPr>
            <p:ph type="title"/>
          </p:nvPr>
        </p:nvSpPr>
        <p:spPr>
          <a:xfrm>
            <a:off x="385528" y="339724"/>
            <a:ext cx="2865000" cy="1025525"/>
          </a:xfrm>
        </p:spPr>
        <p:txBody>
          <a:bodyPr anchor="b"/>
          <a:lstStyle>
            <a:lvl1pPr marL="0" indent="0" algn="l">
              <a:lnSpc>
                <a:spcPct val="110000"/>
              </a:lnSpc>
              <a:defRPr sz="2000" b="1">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120853" y="203200"/>
            <a:ext cx="4773908" cy="5961063"/>
          </a:xfrm>
        </p:spPr>
        <p:txBody>
          <a:bodyPr/>
          <a:lstStyle>
            <a:lvl1pPr>
              <a:defRPr sz="3200">
                <a:solidFill>
                  <a:schemeClr val="tx2"/>
                </a:solidFill>
              </a:defRPr>
            </a:lvl1pPr>
            <a:lvl2pPr>
              <a:lnSpc>
                <a:spcPct val="90000"/>
              </a:lnSpc>
              <a:defRPr sz="2800">
                <a:solidFill>
                  <a:schemeClr val="tx2"/>
                </a:solidFill>
              </a:defRPr>
            </a:lvl2pPr>
            <a:lvl3pPr>
              <a:defRPr sz="2400">
                <a:solidFill>
                  <a:schemeClr val="tx2"/>
                </a:solidFill>
              </a:defRPr>
            </a:lvl3pPr>
            <a:lvl4pPr>
              <a:defRPr sz="2000">
                <a:solidFill>
                  <a:schemeClr val="tx2"/>
                </a:solidFill>
              </a:defRPr>
            </a:lvl4pPr>
            <a:lvl5pPr>
              <a:defRPr sz="20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85528" y="1435101"/>
            <a:ext cx="2865000" cy="4584700"/>
          </a:xfrm>
        </p:spPr>
        <p:txBody>
          <a:bodyPr/>
          <a:lstStyle>
            <a:lvl1pPr marL="0" indent="0">
              <a:lnSpc>
                <a:spcPct val="9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Footer Placeholder 5"/>
          <p:cNvSpPr>
            <a:spLocks noGrp="1"/>
          </p:cNvSpPr>
          <p:nvPr>
            <p:ph type="ftr" sz="quarter" idx="3"/>
          </p:nvPr>
        </p:nvSpPr>
        <p:spPr>
          <a:xfrm>
            <a:off x="149658" y="6362313"/>
            <a:ext cx="28956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11" name="Slide Number Placeholder 8"/>
          <p:cNvSpPr>
            <a:spLocks noGrp="1"/>
          </p:cNvSpPr>
          <p:nvPr>
            <p:ph type="sldNum" sz="quarter" idx="4"/>
          </p:nvPr>
        </p:nvSpPr>
        <p:spPr>
          <a:xfrm>
            <a:off x="3609556" y="6362313"/>
            <a:ext cx="2219678" cy="365125"/>
          </a:xfrm>
          <a:prstGeom prst="rect">
            <a:avLst/>
          </a:prstGeom>
        </p:spPr>
        <p:txBody>
          <a:bodyPr vert="horz" lIns="91440" tIns="45720" rIns="91440" bIns="45720" rtlCol="0" anchor="ctr"/>
          <a:lstStyle>
            <a:lvl1pPr algn="r">
              <a:defRPr sz="1200">
                <a:solidFill>
                  <a:srgbClr val="53565A"/>
                </a:solidFill>
              </a:defRPr>
            </a:lvl1pPr>
          </a:lstStyle>
          <a:p>
            <a:pPr algn="ctr"/>
            <a:fld id="{8DD765FA-CC63-F54B-96A3-B32CEDCEE495}" type="slidenum">
              <a:rPr lang="en-US" smtClean="0"/>
              <a:pPr algn="ctr"/>
              <a:t>‹#›</a:t>
            </a:fld>
            <a:endParaRPr lang="en-US" dirty="0"/>
          </a:p>
        </p:txBody>
      </p:sp>
    </p:spTree>
    <p:extLst>
      <p:ext uri="{BB962C8B-B14F-4D97-AF65-F5344CB8AC3E}">
        <p14:creationId xmlns:p14="http://schemas.microsoft.com/office/powerpoint/2010/main" val="337355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4949" y="211138"/>
            <a:ext cx="8659813" cy="1206500"/>
          </a:xfrm>
          <a:prstGeom prst="rect">
            <a:avLst/>
          </a:prstGeom>
        </p:spPr>
        <p:txBody>
          <a:bodyPr vert="horz" lIns="91440" tIns="45720" rIns="91440" bIns="45720" rtlCol="0" anchor="t">
            <a:noAutofit/>
          </a:bodyPr>
          <a:lstStyle/>
          <a:p>
            <a:r>
              <a:rPr lang="en-GB" dirty="0" smtClean="0"/>
              <a:t>Title of Slide:</a:t>
            </a:r>
            <a:br>
              <a:rPr lang="en-GB" dirty="0" smtClean="0"/>
            </a:br>
            <a:r>
              <a:rPr lang="en-GB" dirty="0" smtClean="0"/>
              <a:t>Here’s a much longer example</a:t>
            </a:r>
            <a:endParaRPr lang="en-US" dirty="0"/>
          </a:p>
        </p:txBody>
      </p:sp>
      <p:sp>
        <p:nvSpPr>
          <p:cNvPr id="3" name="Text Placeholder 2"/>
          <p:cNvSpPr>
            <a:spLocks noGrp="1"/>
          </p:cNvSpPr>
          <p:nvPr>
            <p:ph type="body" idx="1"/>
          </p:nvPr>
        </p:nvSpPr>
        <p:spPr>
          <a:xfrm>
            <a:off x="234950" y="1638055"/>
            <a:ext cx="8659812" cy="4548434"/>
          </a:xfrm>
          <a:prstGeom prst="rect">
            <a:avLst/>
          </a:prstGeom>
          <a:noFill/>
          <a:ln>
            <a:noFill/>
          </a:ln>
          <a:effectLst/>
        </p:spPr>
        <p:style>
          <a:lnRef idx="1">
            <a:schemeClr val="dk1"/>
          </a:lnRef>
          <a:fillRef idx="2">
            <a:schemeClr val="dk1"/>
          </a:fillRef>
          <a:effectRef idx="1">
            <a:schemeClr val="dk1"/>
          </a:effectRef>
          <a:fontRef idx="none"/>
        </p:style>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IOGP_RGB.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749958" y="6289631"/>
            <a:ext cx="1202532" cy="410196"/>
          </a:xfrm>
          <a:prstGeom prst="rect">
            <a:avLst/>
          </a:prstGeom>
        </p:spPr>
      </p:pic>
      <p:sp>
        <p:nvSpPr>
          <p:cNvPr id="6" name="Footer Placeholder 5"/>
          <p:cNvSpPr>
            <a:spLocks noGrp="1"/>
          </p:cNvSpPr>
          <p:nvPr>
            <p:ph type="ftr" sz="quarter" idx="3"/>
          </p:nvPr>
        </p:nvSpPr>
        <p:spPr>
          <a:xfrm>
            <a:off x="149658" y="6362313"/>
            <a:ext cx="28956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9" name="Slide Number Placeholder 8"/>
          <p:cNvSpPr>
            <a:spLocks noGrp="1"/>
          </p:cNvSpPr>
          <p:nvPr>
            <p:ph type="sldNum" sz="quarter" idx="4"/>
          </p:nvPr>
        </p:nvSpPr>
        <p:spPr>
          <a:xfrm>
            <a:off x="3609556" y="6362313"/>
            <a:ext cx="2219678" cy="365125"/>
          </a:xfrm>
          <a:prstGeom prst="rect">
            <a:avLst/>
          </a:prstGeom>
        </p:spPr>
        <p:txBody>
          <a:bodyPr vert="horz" lIns="91440" tIns="45720" rIns="91440" bIns="45720" rtlCol="0" anchor="ctr"/>
          <a:lstStyle>
            <a:lvl1pPr algn="r">
              <a:defRPr sz="1200">
                <a:solidFill>
                  <a:srgbClr val="53565A"/>
                </a:solidFill>
              </a:defRPr>
            </a:lvl1pPr>
          </a:lstStyle>
          <a:p>
            <a:pPr algn="ctr"/>
            <a:fld id="{8DD765FA-CC63-F54B-96A3-B32CEDCEE495}" type="slidenum">
              <a:rPr lang="en-US" smtClean="0"/>
              <a:pPr algn="ctr"/>
              <a:t>‹#›</a:t>
            </a:fld>
            <a:endParaRPr lang="en-US" dirty="0"/>
          </a:p>
        </p:txBody>
      </p:sp>
    </p:spTree>
    <p:extLst>
      <p:ext uri="{BB962C8B-B14F-4D97-AF65-F5344CB8AC3E}">
        <p14:creationId xmlns:p14="http://schemas.microsoft.com/office/powerpoint/2010/main" val="2127595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71" r:id="rId5"/>
    <p:sldLayoutId id="2147483670" r:id="rId6"/>
    <p:sldLayoutId id="2147483665" r:id="rId7"/>
    <p:sldLayoutId id="2147483667" r:id="rId8"/>
    <p:sldLayoutId id="2147483668" r:id="rId9"/>
    <p:sldLayoutId id="2147483669" r:id="rId10"/>
  </p:sldLayoutIdLst>
  <p:timing>
    <p:tnLst>
      <p:par>
        <p:cTn id="1" dur="indefinite" restart="never" nodeType="tmRoot"/>
      </p:par>
    </p:tnLst>
  </p:timing>
  <p:txStyles>
    <p:titleStyle>
      <a:lvl1pPr algn="l" defTabSz="457200" rtl="0" eaLnBrk="1" latinLnBrk="0" hangingPunct="1">
        <a:lnSpc>
          <a:spcPct val="90000"/>
        </a:lnSpc>
        <a:spcBef>
          <a:spcPct val="0"/>
        </a:spcBef>
        <a:buNone/>
        <a:defRPr sz="4000" b="0" i="0" kern="1200">
          <a:solidFill>
            <a:schemeClr val="tx1"/>
          </a:solidFill>
          <a:latin typeface="+mj-lt"/>
          <a:ea typeface="+mj-ea"/>
          <a:cs typeface="+mj-cs"/>
        </a:defRPr>
      </a:lvl1pPr>
    </p:titleStyle>
    <p:bodyStyle>
      <a:lvl1pPr marL="457200" indent="-457200" algn="l" defTabSz="457200" rtl="0" eaLnBrk="1" latinLnBrk="0" hangingPunct="1">
        <a:lnSpc>
          <a:spcPct val="90000"/>
        </a:lnSpc>
        <a:spcBef>
          <a:spcPct val="20000"/>
        </a:spcBef>
        <a:buFont typeface="Arial"/>
        <a:buChar char="•"/>
        <a:defRPr sz="3000" kern="1200">
          <a:solidFill>
            <a:schemeClr val="tx2"/>
          </a:solidFill>
          <a:latin typeface="+mn-lt"/>
          <a:ea typeface="+mn-ea"/>
          <a:cs typeface="+mn-cs"/>
        </a:defRPr>
      </a:lvl1pPr>
      <a:lvl2pPr marL="914400" indent="-457200" algn="l" defTabSz="457200" rtl="0" eaLnBrk="1" latinLnBrk="0" hangingPunct="1">
        <a:lnSpc>
          <a:spcPct val="90000"/>
        </a:lnSpc>
        <a:spcBef>
          <a:spcPct val="20000"/>
        </a:spcBef>
        <a:buFont typeface="Arial"/>
        <a:buChar char="•"/>
        <a:defRPr sz="2400" kern="1200">
          <a:solidFill>
            <a:schemeClr val="tx2"/>
          </a:solidFill>
          <a:latin typeface="+mn-lt"/>
          <a:ea typeface="+mn-ea"/>
          <a:cs typeface="+mn-cs"/>
        </a:defRPr>
      </a:lvl2pPr>
      <a:lvl3pPr marL="1257300" indent="-342900" algn="l" defTabSz="457200" rtl="0" eaLnBrk="1" latinLnBrk="0" hangingPunct="1">
        <a:lnSpc>
          <a:spcPct val="90000"/>
        </a:lnSpc>
        <a:spcBef>
          <a:spcPct val="20000"/>
        </a:spcBef>
        <a:buFont typeface="Arial"/>
        <a:buChar char="•"/>
        <a:defRPr sz="2000" kern="1200">
          <a:solidFill>
            <a:schemeClr val="tx2"/>
          </a:solidFill>
          <a:latin typeface="+mn-lt"/>
          <a:ea typeface="+mn-ea"/>
          <a:cs typeface="+mn-cs"/>
        </a:defRPr>
      </a:lvl3pPr>
      <a:lvl4pPr marL="1714500" indent="-342900" algn="l" defTabSz="457200" rtl="0" eaLnBrk="1" latinLnBrk="0" hangingPunct="1">
        <a:lnSpc>
          <a:spcPct val="90000"/>
        </a:lnSpc>
        <a:spcBef>
          <a:spcPct val="20000"/>
        </a:spcBef>
        <a:buFont typeface="Arial"/>
        <a:buChar char="•"/>
        <a:defRPr sz="1600" kern="1200">
          <a:solidFill>
            <a:schemeClr val="tx2"/>
          </a:solidFill>
          <a:latin typeface="+mn-lt"/>
          <a:ea typeface="+mn-ea"/>
          <a:cs typeface="+mn-cs"/>
        </a:defRPr>
      </a:lvl4pPr>
      <a:lvl5pPr marL="2171700" indent="-342900" algn="l" defTabSz="457200" rtl="0" eaLnBrk="1" latinLnBrk="0" hangingPunct="1">
        <a:lnSpc>
          <a:spcPct val="90000"/>
        </a:lnSpc>
        <a:spcBef>
          <a:spcPct val="20000"/>
        </a:spcBef>
        <a:buFont typeface="Arial"/>
        <a:buChar char="•"/>
        <a:defRPr sz="12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a:xfrm>
            <a:off x="163512" y="1243235"/>
            <a:ext cx="8661400" cy="5011736"/>
          </a:xfrm>
        </p:spPr>
      </p:sp>
      <p:sp>
        <p:nvSpPr>
          <p:cNvPr id="3" name="Picture Placeholder 2"/>
          <p:cNvSpPr>
            <a:spLocks noGrp="1"/>
          </p:cNvSpPr>
          <p:nvPr>
            <p:ph type="pic" sz="quarter" idx="12"/>
          </p:nvPr>
        </p:nvSpPr>
        <p:spPr>
          <a:xfrm>
            <a:off x="163512" y="1243235"/>
            <a:ext cx="5021975" cy="5004544"/>
          </a:xfrm>
        </p:spPr>
      </p:sp>
      <p:sp>
        <p:nvSpPr>
          <p:cNvPr id="4" name="Title 3"/>
          <p:cNvSpPr>
            <a:spLocks noGrp="1"/>
          </p:cNvSpPr>
          <p:nvPr>
            <p:ph type="ctrTitle"/>
          </p:nvPr>
        </p:nvSpPr>
        <p:spPr>
          <a:xfrm>
            <a:off x="592138" y="1782143"/>
            <a:ext cx="3902075" cy="1881476"/>
          </a:xfrm>
        </p:spPr>
        <p:txBody>
          <a:bodyPr/>
          <a:lstStyle/>
          <a:p>
            <a:r>
              <a:rPr lang="en-US" dirty="0" smtClean="0"/>
              <a:t>IOGP Data</a:t>
            </a:r>
            <a:br>
              <a:rPr lang="en-US" dirty="0" smtClean="0"/>
            </a:br>
            <a:r>
              <a:rPr lang="en-US" sz="2000" dirty="0" smtClean="0"/>
              <a:t>Safety Data Sub-Committee</a:t>
            </a:r>
            <a:r>
              <a:rPr lang="en-US" sz="2000" dirty="0" smtClean="0"/>
              <a:t/>
            </a:r>
            <a:br>
              <a:rPr lang="en-US" sz="2000" dirty="0" smtClean="0"/>
            </a:br>
            <a:r>
              <a:rPr lang="en-US" dirty="0"/>
              <a:t/>
            </a:r>
            <a:br>
              <a:rPr lang="en-US" dirty="0"/>
            </a:br>
            <a:r>
              <a:rPr lang="en-GB" sz="2000" dirty="0" smtClean="0"/>
              <a:t>Kirsty Walker, </a:t>
            </a:r>
            <a:r>
              <a:rPr lang="en-GB" sz="2000" dirty="0" smtClean="0"/>
              <a:t>Schlumberger</a:t>
            </a:r>
            <a:br>
              <a:rPr lang="en-GB" sz="2000" dirty="0" smtClean="0"/>
            </a:br>
            <a:r>
              <a:rPr lang="en-GB" sz="2000" dirty="0" smtClean="0"/>
              <a:t/>
            </a:r>
            <a:br>
              <a:rPr lang="en-GB" sz="2000" dirty="0" smtClean="0"/>
            </a:br>
            <a:r>
              <a:rPr lang="en-GB" sz="2000" dirty="0" smtClean="0"/>
              <a:t>Chair IOGP Safety Data Sub-Committee</a:t>
            </a:r>
            <a:r>
              <a:rPr lang="en-GB" sz="2400" dirty="0"/>
              <a:t/>
            </a:r>
            <a:br>
              <a:rPr lang="en-GB" sz="2400" dirty="0"/>
            </a:br>
            <a:endParaRPr lang="en-US" dirty="0"/>
          </a:p>
        </p:txBody>
      </p:sp>
      <p:sp>
        <p:nvSpPr>
          <p:cNvPr id="5" name="Subtitle 4"/>
          <p:cNvSpPr>
            <a:spLocks noGrp="1"/>
          </p:cNvSpPr>
          <p:nvPr>
            <p:ph type="subTitle" idx="1"/>
          </p:nvPr>
        </p:nvSpPr>
        <p:spPr>
          <a:xfrm>
            <a:off x="592137" y="5155580"/>
            <a:ext cx="3902075" cy="1092199"/>
          </a:xfrm>
        </p:spPr>
        <p:txBody>
          <a:bodyPr>
            <a:normAutofit/>
          </a:bodyPr>
          <a:lstStyle/>
          <a:p>
            <a:r>
              <a:rPr lang="en-US" dirty="0" smtClean="0"/>
              <a:t>DROPS Forum Meeting, 28 April </a:t>
            </a:r>
            <a:r>
              <a:rPr lang="en-US" dirty="0" smtClean="0"/>
              <a:t>2016</a:t>
            </a:r>
            <a:endParaRPr lang="en-US" dirty="0"/>
          </a:p>
        </p:txBody>
      </p:sp>
    </p:spTree>
    <p:extLst>
      <p:ext uri="{BB962C8B-B14F-4D97-AF65-F5344CB8AC3E}">
        <p14:creationId xmlns:p14="http://schemas.microsoft.com/office/powerpoint/2010/main" val="34156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Data Analysis – Safety Performance Indicators</a:t>
            </a:r>
            <a:endParaRPr lang="en-US" sz="3200" dirty="0"/>
          </a:p>
        </p:txBody>
      </p:sp>
      <p:sp>
        <p:nvSpPr>
          <p:cNvPr id="3" name="Content Placeholder 2"/>
          <p:cNvSpPr>
            <a:spLocks noGrp="1"/>
          </p:cNvSpPr>
          <p:nvPr>
            <p:ph idx="1"/>
          </p:nvPr>
        </p:nvSpPr>
        <p:spPr>
          <a:xfrm>
            <a:off x="237500" y="1622482"/>
            <a:ext cx="4789937" cy="4541782"/>
          </a:xfrm>
        </p:spPr>
        <p:txBody>
          <a:bodyPr>
            <a:normAutofit/>
          </a:bodyPr>
          <a:lstStyle/>
          <a:p>
            <a:r>
              <a:rPr lang="en-GB" sz="2000" dirty="0"/>
              <a:t>Overall results for participating member companies</a:t>
            </a:r>
          </a:p>
          <a:p>
            <a:r>
              <a:rPr lang="en-GB" sz="2000" dirty="0"/>
              <a:t>By Region and country</a:t>
            </a:r>
          </a:p>
          <a:p>
            <a:r>
              <a:rPr lang="en-GB" sz="2000" dirty="0"/>
              <a:t>By work function: </a:t>
            </a:r>
            <a:endParaRPr lang="en-GB" sz="2000" dirty="0" smtClean="0"/>
          </a:p>
          <a:p>
            <a:pPr lvl="1"/>
            <a:r>
              <a:rPr lang="en-GB" sz="1800" dirty="0" smtClean="0"/>
              <a:t>Drilling</a:t>
            </a:r>
          </a:p>
          <a:p>
            <a:pPr lvl="1"/>
            <a:r>
              <a:rPr lang="en-GB" sz="1800" dirty="0" smtClean="0"/>
              <a:t>Production</a:t>
            </a:r>
          </a:p>
          <a:p>
            <a:pPr lvl="1"/>
            <a:r>
              <a:rPr lang="en-GB" sz="1800" dirty="0" smtClean="0"/>
              <a:t>Exploration</a:t>
            </a:r>
          </a:p>
          <a:p>
            <a:pPr lvl="1"/>
            <a:r>
              <a:rPr lang="en-GB" sz="1800" dirty="0" smtClean="0"/>
              <a:t>Construction</a:t>
            </a:r>
          </a:p>
          <a:p>
            <a:pPr lvl="1"/>
            <a:r>
              <a:rPr lang="en-GB" sz="1800" dirty="0"/>
              <a:t>U</a:t>
            </a:r>
            <a:r>
              <a:rPr lang="en-GB" sz="1800" dirty="0" smtClean="0"/>
              <a:t>nspecified</a:t>
            </a:r>
            <a:endParaRPr lang="en-GB" sz="1800" dirty="0"/>
          </a:p>
          <a:p>
            <a:r>
              <a:rPr lang="en-US" sz="2000" dirty="0"/>
              <a:t>By incident category and activity</a:t>
            </a:r>
            <a:endParaRPr lang="en-GB" sz="2000" dirty="0"/>
          </a:p>
          <a:p>
            <a:r>
              <a:rPr lang="en-GB" sz="2000" dirty="0"/>
              <a:t>By Company (</a:t>
            </a:r>
            <a:r>
              <a:rPr lang="en-GB" sz="2000" dirty="0" smtClean="0"/>
              <a:t>anonymous) then </a:t>
            </a:r>
            <a:r>
              <a:rPr lang="en-GB" sz="2000" dirty="0"/>
              <a:t>by function</a:t>
            </a:r>
          </a:p>
          <a:p>
            <a:endParaRPr lang="en-US" sz="24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7437" y="2692888"/>
            <a:ext cx="2389038" cy="2396671"/>
          </a:xfrm>
          <a:prstGeom prst="rect">
            <a:avLst/>
          </a:prstGeom>
          <a:noFill/>
          <a:ln w="19050">
            <a:solidFill>
              <a:srgbClr val="004B95"/>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9478" y="1694693"/>
            <a:ext cx="2345284" cy="1991687"/>
          </a:xfrm>
          <a:prstGeom prst="rect">
            <a:avLst/>
          </a:prstGeom>
          <a:noFill/>
          <a:ln w="19050">
            <a:solidFill>
              <a:srgbClr val="004B95"/>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18967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200" b="1" dirty="0">
                <a:latin typeface="Arial" panose="020B0604020202020204" pitchFamily="34" charset="0"/>
                <a:cs typeface="Arial" panose="020B0604020202020204" pitchFamily="34" charset="0"/>
              </a:rPr>
              <a:t>Reports and insights - Safety Performance Indicators</a:t>
            </a:r>
            <a:endParaRPr lang="en-US" sz="3200" dirty="0"/>
          </a:p>
        </p:txBody>
      </p:sp>
      <p:sp>
        <p:nvSpPr>
          <p:cNvPr id="6" name="Content Placeholder 5"/>
          <p:cNvSpPr>
            <a:spLocks noGrp="1"/>
          </p:cNvSpPr>
          <p:nvPr>
            <p:ph sz="half" idx="2"/>
          </p:nvPr>
        </p:nvSpPr>
        <p:spPr>
          <a:xfrm>
            <a:off x="234950" y="2174875"/>
            <a:ext cx="4390213" cy="3989388"/>
          </a:xfrm>
        </p:spPr>
        <p:txBody>
          <a:bodyPr>
            <a:normAutofit/>
          </a:bodyPr>
          <a:lstStyle/>
          <a:p>
            <a:r>
              <a:rPr lang="en-GB" sz="2200" dirty="0"/>
              <a:t>Fatalities </a:t>
            </a:r>
          </a:p>
          <a:p>
            <a:r>
              <a:rPr lang="en-GB" sz="2200" dirty="0"/>
              <a:t>Fatal accident rate (FAR)</a:t>
            </a:r>
          </a:p>
          <a:p>
            <a:r>
              <a:rPr lang="en-GB" sz="2200" dirty="0"/>
              <a:t>Fatalities by incident category and activity </a:t>
            </a:r>
          </a:p>
          <a:p>
            <a:r>
              <a:rPr lang="en-GB" sz="2200" dirty="0"/>
              <a:t>Number of fatal incidents per 100 million work hours (FIR)</a:t>
            </a:r>
          </a:p>
          <a:p>
            <a:r>
              <a:rPr lang="en-GB" sz="2200" dirty="0"/>
              <a:t>Total recordable injury rate (TRIR) </a:t>
            </a:r>
          </a:p>
          <a:p>
            <a:r>
              <a:rPr lang="en-GB" sz="2200" dirty="0"/>
              <a:t>Lost time injury frequency (LTIF)</a:t>
            </a:r>
          </a:p>
          <a:p>
            <a:endParaRPr lang="en-US" sz="2200" dirty="0"/>
          </a:p>
        </p:txBody>
      </p:sp>
      <p:sp>
        <p:nvSpPr>
          <p:cNvPr id="8" name="Content Placeholder 7"/>
          <p:cNvSpPr>
            <a:spLocks noGrp="1"/>
          </p:cNvSpPr>
          <p:nvPr>
            <p:ph sz="quarter" idx="4"/>
          </p:nvPr>
        </p:nvSpPr>
        <p:spPr/>
        <p:txBody>
          <a:bodyPr>
            <a:normAutofit fontScale="92500" lnSpcReduction="10000"/>
          </a:bodyPr>
          <a:lstStyle/>
          <a:p>
            <a:r>
              <a:rPr lang="en-GB" dirty="0"/>
              <a:t>Lost work day case categories and activities</a:t>
            </a:r>
          </a:p>
          <a:p>
            <a:r>
              <a:rPr lang="en-GB" dirty="0"/>
              <a:t>Severity of lost work day cases</a:t>
            </a:r>
          </a:p>
          <a:p>
            <a:r>
              <a:rPr lang="en-GB" dirty="0"/>
              <a:t>Severity of restricted work day cases</a:t>
            </a:r>
          </a:p>
          <a:p>
            <a:r>
              <a:rPr lang="en-GB" dirty="0"/>
              <a:t>Incident triangles (Ratio of lost time injuries to fatalities and ratio of recordable injuries to fatalities)</a:t>
            </a:r>
          </a:p>
          <a:p>
            <a:r>
              <a:rPr lang="en-GB" dirty="0"/>
              <a:t>Causal factors</a:t>
            </a:r>
          </a:p>
          <a:p>
            <a:r>
              <a:rPr lang="en-GB" dirty="0"/>
              <a:t>Life-Saving Rules</a:t>
            </a:r>
          </a:p>
          <a:p>
            <a:endParaRPr lang="en-US" dirty="0"/>
          </a:p>
        </p:txBody>
      </p:sp>
    </p:spTree>
    <p:extLst>
      <p:ext uri="{BB962C8B-B14F-4D97-AF65-F5344CB8AC3E}">
        <p14:creationId xmlns:p14="http://schemas.microsoft.com/office/powerpoint/2010/main" val="1989988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latin typeface="Arial" panose="020B0604020202020204" pitchFamily="34" charset="0"/>
                <a:cs typeface="Arial" panose="020B0604020202020204" pitchFamily="34" charset="0"/>
              </a:rPr>
              <a:t>Reports and insights - Safety Performance Indicators - </a:t>
            </a:r>
            <a:r>
              <a:rPr lang="en-GB" sz="3200" b="1" dirty="0" smtClean="0">
                <a:latin typeface="Arial" panose="020B0604020202020204" pitchFamily="34" charset="0"/>
                <a:cs typeface="Arial" panose="020B0604020202020204" pitchFamily="34" charset="0"/>
              </a:rPr>
              <a:t>2015</a:t>
            </a:r>
            <a:endParaRPr lang="en-US" sz="3200" dirty="0"/>
          </a:p>
        </p:txBody>
      </p:sp>
      <p:sp>
        <p:nvSpPr>
          <p:cNvPr id="4" name="Content Placeholder 3"/>
          <p:cNvSpPr>
            <a:spLocks noGrp="1"/>
          </p:cNvSpPr>
          <p:nvPr>
            <p:ph sz="half" idx="2"/>
          </p:nvPr>
        </p:nvSpPr>
        <p:spPr>
          <a:xfrm>
            <a:off x="234950" y="2174875"/>
            <a:ext cx="2501703" cy="3989388"/>
          </a:xfrm>
        </p:spPr>
        <p:txBody>
          <a:bodyPr>
            <a:noAutofit/>
          </a:bodyPr>
          <a:lstStyle/>
          <a:p>
            <a:r>
              <a:rPr lang="en-GB" sz="1600" dirty="0" smtClean="0"/>
              <a:t>3,719 </a:t>
            </a:r>
            <a:r>
              <a:rPr lang="en-GB" sz="1600" dirty="0"/>
              <a:t>million work hours </a:t>
            </a:r>
          </a:p>
          <a:p>
            <a:r>
              <a:rPr lang="en-GB" sz="1600" dirty="0" smtClean="0"/>
              <a:t>49 </a:t>
            </a:r>
            <a:r>
              <a:rPr lang="en-GB" sz="1600" dirty="0"/>
              <a:t>of </a:t>
            </a:r>
            <a:r>
              <a:rPr lang="en-GB" sz="1600" dirty="0" smtClean="0"/>
              <a:t>57 </a:t>
            </a:r>
            <a:r>
              <a:rPr lang="en-GB" sz="1600" dirty="0"/>
              <a:t>IOGP member companies reported </a:t>
            </a:r>
          </a:p>
          <a:p>
            <a:r>
              <a:rPr lang="en-GB" sz="1600" dirty="0"/>
              <a:t>All member companies reported contractor data</a:t>
            </a:r>
          </a:p>
          <a:p>
            <a:r>
              <a:rPr lang="en-GB" sz="1600" dirty="0" smtClean="0"/>
              <a:t>76% </a:t>
            </a:r>
            <a:r>
              <a:rPr lang="en-GB" sz="1600" dirty="0"/>
              <a:t>contractor and </a:t>
            </a:r>
            <a:r>
              <a:rPr lang="en-GB" sz="1600" dirty="0" smtClean="0"/>
              <a:t>24% </a:t>
            </a:r>
            <a:r>
              <a:rPr lang="en-GB" sz="1600" dirty="0"/>
              <a:t>company work hours</a:t>
            </a:r>
          </a:p>
          <a:p>
            <a:r>
              <a:rPr lang="en-GB" sz="1600" dirty="0"/>
              <a:t>Operations in </a:t>
            </a:r>
            <a:r>
              <a:rPr lang="en-GB" sz="1600" dirty="0" smtClean="0"/>
              <a:t>108 </a:t>
            </a:r>
            <a:r>
              <a:rPr lang="en-GB" sz="1600" dirty="0"/>
              <a:t>countries</a:t>
            </a:r>
            <a:endParaRPr lang="en-US" sz="1200" b="1" dirty="0">
              <a:latin typeface="Arial" panose="020B0604020202020204" pitchFamily="34" charset="0"/>
              <a:cs typeface="Arial" panose="020B0604020202020204" pitchFamily="34" charset="0"/>
            </a:endParaRPr>
          </a:p>
          <a:p>
            <a:endParaRPr lang="en-US" sz="1600" dirty="0"/>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3252" y="2174875"/>
            <a:ext cx="5731510" cy="3178175"/>
          </a:xfrm>
          <a:prstGeom prst="rect">
            <a:avLst/>
          </a:prstGeom>
          <a:noFill/>
          <a:ln>
            <a:noFill/>
          </a:ln>
        </p:spPr>
      </p:pic>
    </p:spTree>
    <p:extLst>
      <p:ext uri="{BB962C8B-B14F-4D97-AF65-F5344CB8AC3E}">
        <p14:creationId xmlns:p14="http://schemas.microsoft.com/office/powerpoint/2010/main" val="3708756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Fatalities by Activity and Category</a:t>
            </a:r>
            <a:endParaRPr lang="en-US" sz="3200" dirty="0"/>
          </a:p>
        </p:txBody>
      </p:sp>
      <p:sp>
        <p:nvSpPr>
          <p:cNvPr id="3" name="Text Placeholder 2"/>
          <p:cNvSpPr>
            <a:spLocks noGrp="1"/>
          </p:cNvSpPr>
          <p:nvPr>
            <p:ph type="body" idx="1"/>
          </p:nvPr>
        </p:nvSpPr>
        <p:spPr/>
        <p:txBody>
          <a:bodyPr>
            <a:normAutofit fontScale="92500" lnSpcReduction="10000"/>
          </a:bodyPr>
          <a:lstStyle/>
          <a:p>
            <a:r>
              <a:rPr lang="en-US" dirty="0"/>
              <a:t>Work Related fatalities by category 2005 to 2015 inclusive</a:t>
            </a:r>
          </a:p>
          <a:p>
            <a:endParaRPr lang="en-US" dirty="0"/>
          </a:p>
        </p:txBody>
      </p:sp>
      <p:sp>
        <p:nvSpPr>
          <p:cNvPr id="5" name="Text Placeholder 4"/>
          <p:cNvSpPr>
            <a:spLocks noGrp="1"/>
          </p:cNvSpPr>
          <p:nvPr>
            <p:ph type="body" sz="quarter" idx="3"/>
          </p:nvPr>
        </p:nvSpPr>
        <p:spPr/>
        <p:txBody>
          <a:bodyPr>
            <a:normAutofit fontScale="92500" lnSpcReduction="10000"/>
          </a:bodyPr>
          <a:lstStyle/>
          <a:p>
            <a:r>
              <a:rPr lang="en-US" dirty="0"/>
              <a:t>Work Related fatalities by activity 2005 to 2015 inclusive</a:t>
            </a:r>
          </a:p>
          <a:p>
            <a:endParaRPr lang="en-US" dirty="0"/>
          </a:p>
        </p:txBody>
      </p:sp>
      <p:graphicFrame>
        <p:nvGraphicFramePr>
          <p:cNvPr id="9" name="Chart 8"/>
          <p:cNvGraphicFramePr>
            <a:graphicFrameLocks/>
          </p:cNvGraphicFramePr>
          <p:nvPr>
            <p:extLst>
              <p:ext uri="{D42A27DB-BD31-4B8C-83A1-F6EECF244321}">
                <p14:modId xmlns:p14="http://schemas.microsoft.com/office/powerpoint/2010/main" val="3057092064"/>
              </p:ext>
            </p:extLst>
          </p:nvPr>
        </p:nvGraphicFramePr>
        <p:xfrm>
          <a:off x="134152" y="2519915"/>
          <a:ext cx="4370370" cy="31868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3735702393"/>
              </p:ext>
            </p:extLst>
          </p:nvPr>
        </p:nvGraphicFramePr>
        <p:xfrm>
          <a:off x="4403726" y="2764465"/>
          <a:ext cx="4740274" cy="3059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4431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latin typeface="Arial" panose="020B0604020202020204" pitchFamily="34" charset="0"/>
                <a:cs typeface="Arial" panose="020B0604020202020204" pitchFamily="34" charset="0"/>
              </a:rPr>
              <a:t>Identification and </a:t>
            </a:r>
            <a:r>
              <a:rPr lang="en-GB" sz="3200" b="1" dirty="0" smtClean="0">
                <a:latin typeface="Arial" panose="020B0604020202020204" pitchFamily="34" charset="0"/>
                <a:cs typeface="Arial" panose="020B0604020202020204" pitchFamily="34" charset="0"/>
              </a:rPr>
              <a:t>Analysis </a:t>
            </a:r>
            <a:r>
              <a:rPr lang="en-GB" sz="3200" b="1" dirty="0">
                <a:latin typeface="Arial" panose="020B0604020202020204" pitchFamily="34" charset="0"/>
                <a:cs typeface="Arial" panose="020B0604020202020204" pitchFamily="34" charset="0"/>
              </a:rPr>
              <a:t>of Causal Factors</a:t>
            </a:r>
            <a:endParaRPr lang="en-US" sz="3200" dirty="0"/>
          </a:p>
        </p:txBody>
      </p:sp>
      <p:sp>
        <p:nvSpPr>
          <p:cNvPr id="7" name="Content Placeholder 6"/>
          <p:cNvSpPr>
            <a:spLocks noGrp="1"/>
          </p:cNvSpPr>
          <p:nvPr>
            <p:ph idx="1"/>
          </p:nvPr>
        </p:nvSpPr>
        <p:spPr>
          <a:xfrm>
            <a:off x="237500" y="1622482"/>
            <a:ext cx="8800174" cy="4541782"/>
          </a:xfrm>
        </p:spPr>
        <p:txBody>
          <a:bodyPr>
            <a:noAutofit/>
          </a:bodyPr>
          <a:lstStyle/>
          <a:p>
            <a:pPr>
              <a:lnSpc>
                <a:spcPct val="100000"/>
              </a:lnSpc>
            </a:pPr>
            <a:r>
              <a:rPr lang="en-GB" sz="2000" dirty="0"/>
              <a:t>The following 5 causal factors appear consistently in the top ten for both fatal incidents and high potential events for each year 2010 to </a:t>
            </a:r>
            <a:r>
              <a:rPr lang="en-GB" sz="2000" dirty="0" smtClean="0"/>
              <a:t>2015:</a:t>
            </a:r>
            <a:r>
              <a:rPr lang="en-GB" sz="2000" dirty="0"/>
              <a:t> </a:t>
            </a:r>
            <a:endParaRPr lang="en-US" sz="2000" dirty="0"/>
          </a:p>
          <a:p>
            <a:pPr marL="685800" lvl="2">
              <a:lnSpc>
                <a:spcPct val="100000"/>
              </a:lnSpc>
              <a:spcBef>
                <a:spcPts val="1000"/>
              </a:spcBef>
            </a:pPr>
            <a:r>
              <a:rPr lang="en-GB" sz="1800" dirty="0"/>
              <a:t>Inadequate training/competence </a:t>
            </a:r>
            <a:endParaRPr lang="en-US" sz="1800" dirty="0"/>
          </a:p>
          <a:p>
            <a:pPr marL="685800" lvl="2">
              <a:lnSpc>
                <a:spcPct val="100000"/>
              </a:lnSpc>
              <a:spcBef>
                <a:spcPts val="1000"/>
              </a:spcBef>
            </a:pPr>
            <a:r>
              <a:rPr lang="en-GB" sz="1800" dirty="0"/>
              <a:t>Improper decision making or lack of judgment</a:t>
            </a:r>
            <a:endParaRPr lang="en-US" sz="1800" dirty="0"/>
          </a:p>
          <a:p>
            <a:pPr marL="685800" lvl="2">
              <a:lnSpc>
                <a:spcPct val="100000"/>
              </a:lnSpc>
              <a:spcBef>
                <a:spcPts val="1000"/>
              </a:spcBef>
            </a:pPr>
            <a:r>
              <a:rPr lang="en-GB" sz="1800" dirty="0"/>
              <a:t>Inadequate work standards/procedures </a:t>
            </a:r>
            <a:endParaRPr lang="en-US" sz="1800" dirty="0"/>
          </a:p>
          <a:p>
            <a:pPr marL="685800" lvl="2">
              <a:lnSpc>
                <a:spcPct val="100000"/>
              </a:lnSpc>
              <a:spcBef>
                <a:spcPts val="1000"/>
              </a:spcBef>
            </a:pPr>
            <a:r>
              <a:rPr lang="en-GB" sz="1800" dirty="0"/>
              <a:t>Inadequate supervision</a:t>
            </a:r>
            <a:endParaRPr lang="en-US" sz="1800" dirty="0"/>
          </a:p>
          <a:p>
            <a:pPr marL="685800" lvl="2">
              <a:lnSpc>
                <a:spcPct val="100000"/>
              </a:lnSpc>
              <a:spcBef>
                <a:spcPts val="1000"/>
              </a:spcBef>
            </a:pPr>
            <a:r>
              <a:rPr lang="en-GB" sz="1800" dirty="0"/>
              <a:t>Inadequate hazard identification or risk </a:t>
            </a:r>
            <a:r>
              <a:rPr lang="en-GB" sz="1800" dirty="0" smtClean="0"/>
              <a:t>assessment</a:t>
            </a:r>
          </a:p>
          <a:p>
            <a:pPr marL="342900" lvl="2" indent="0">
              <a:lnSpc>
                <a:spcPct val="100000"/>
              </a:lnSpc>
              <a:spcBef>
                <a:spcPts val="1000"/>
              </a:spcBef>
              <a:buNone/>
            </a:pPr>
            <a:endParaRPr lang="en-GB" sz="1800" dirty="0"/>
          </a:p>
          <a:p>
            <a:pPr>
              <a:lnSpc>
                <a:spcPct val="100000"/>
              </a:lnSpc>
            </a:pPr>
            <a:r>
              <a:rPr lang="en-GB" sz="2000" dirty="0"/>
              <a:t>The </a:t>
            </a:r>
            <a:r>
              <a:rPr lang="en-GB" sz="2000" dirty="0" smtClean="0"/>
              <a:t>most </a:t>
            </a:r>
            <a:r>
              <a:rPr lang="en-GB" sz="2000" dirty="0"/>
              <a:t>common causal factor </a:t>
            </a:r>
            <a:r>
              <a:rPr lang="en-GB" sz="2000" dirty="0" smtClean="0"/>
              <a:t>for </a:t>
            </a:r>
            <a:r>
              <a:rPr lang="en-GB" sz="2000" dirty="0"/>
              <a:t>fatal incidents, which </a:t>
            </a:r>
            <a:r>
              <a:rPr lang="en-GB" sz="2000" dirty="0" smtClean="0"/>
              <a:t>does </a:t>
            </a:r>
            <a:r>
              <a:rPr lang="en-GB" sz="2000" dirty="0"/>
              <a:t>not show in the top 10 for High Potential </a:t>
            </a:r>
            <a:r>
              <a:rPr lang="en-GB" sz="2000" dirty="0" smtClean="0"/>
              <a:t>Events:</a:t>
            </a:r>
            <a:endParaRPr lang="en-US" sz="2000" dirty="0"/>
          </a:p>
          <a:p>
            <a:pPr marL="685800" lvl="2">
              <a:lnSpc>
                <a:spcPct val="100000"/>
              </a:lnSpc>
              <a:spcBef>
                <a:spcPts val="1000"/>
              </a:spcBef>
            </a:pPr>
            <a:r>
              <a:rPr lang="en-GB" sz="1800" dirty="0"/>
              <a:t>Improper position (line of fire)</a:t>
            </a:r>
            <a:endParaRPr lang="en-US" sz="1800" dirty="0"/>
          </a:p>
          <a:p>
            <a:endParaRPr lang="en-US" sz="1800" dirty="0"/>
          </a:p>
        </p:txBody>
      </p:sp>
    </p:spTree>
    <p:extLst>
      <p:ext uri="{BB962C8B-B14F-4D97-AF65-F5344CB8AC3E}">
        <p14:creationId xmlns:p14="http://schemas.microsoft.com/office/powerpoint/2010/main" val="3302411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IOGP Life Saving Rules</a:t>
            </a:r>
            <a:endParaRPr lang="en-US" sz="32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64" y="1017747"/>
            <a:ext cx="7122403" cy="3398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295142" y="2717165"/>
            <a:ext cx="2477387" cy="523220"/>
          </a:xfrm>
          <a:prstGeom prst="rect">
            <a:avLst/>
          </a:prstGeom>
        </p:spPr>
        <p:txBody>
          <a:bodyPr wrap="square">
            <a:spAutoFit/>
          </a:bodyPr>
          <a:lstStyle/>
          <a:p>
            <a:pPr algn="ctr">
              <a:spcAft>
                <a:spcPts val="0"/>
              </a:spcAft>
            </a:pPr>
            <a:r>
              <a:rPr lang="en-GB" sz="1400" dirty="0">
                <a:solidFill>
                  <a:srgbClr val="C45911"/>
                </a:solidFill>
                <a:latin typeface="+mj-lt"/>
                <a:ea typeface="Times New Roman" panose="02020603050405020304" pitchFamily="18" charset="0"/>
                <a:cs typeface="Arial" panose="020B0604020202020204" pitchFamily="34" charset="0"/>
              </a:rPr>
              <a:t>Life-Saving Rules applicable to 2015 fatal </a:t>
            </a:r>
            <a:r>
              <a:rPr lang="en-GB" sz="1400" dirty="0" smtClean="0">
                <a:solidFill>
                  <a:srgbClr val="C45911"/>
                </a:solidFill>
                <a:latin typeface="+mj-lt"/>
                <a:ea typeface="Times New Roman" panose="02020603050405020304" pitchFamily="18" charset="0"/>
                <a:cs typeface="Arial" panose="020B0604020202020204" pitchFamily="34" charset="0"/>
              </a:rPr>
              <a:t>incidents</a:t>
            </a:r>
            <a:endParaRPr lang="en-GB" sz="1400" dirty="0">
              <a:solidFill>
                <a:srgbClr val="C45911"/>
              </a:solidFill>
              <a:effectLst/>
              <a:latin typeface="+mj-lt"/>
              <a:ea typeface="Times New Roman" panose="02020603050405020304" pitchFamily="18" charset="0"/>
              <a:cs typeface="Arial" panose="020B0604020202020204" pitchFamily="34" charset="0"/>
            </a:endParaRP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2215" y="3240385"/>
            <a:ext cx="3391786" cy="2947763"/>
          </a:xfrm>
          <a:prstGeom prst="rect">
            <a:avLst/>
          </a:prstGeom>
          <a:noFill/>
          <a:ln>
            <a:noFill/>
          </a:ln>
        </p:spPr>
      </p:pic>
    </p:spTree>
    <p:extLst>
      <p:ext uri="{BB962C8B-B14F-4D97-AF65-F5344CB8AC3E}">
        <p14:creationId xmlns:p14="http://schemas.microsoft.com/office/powerpoint/2010/main" val="39304290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Fatalities by Activity and Category</a:t>
            </a:r>
          </a:p>
        </p:txBody>
      </p:sp>
      <p:sp>
        <p:nvSpPr>
          <p:cNvPr id="3" name="Text Placeholder 2"/>
          <p:cNvSpPr>
            <a:spLocks noGrp="1"/>
          </p:cNvSpPr>
          <p:nvPr>
            <p:ph type="body" idx="1"/>
          </p:nvPr>
        </p:nvSpPr>
        <p:spPr>
          <a:xfrm>
            <a:off x="234950" y="1619249"/>
            <a:ext cx="8659812" cy="555625"/>
          </a:xfrm>
          <a:noFill/>
          <a:ln>
            <a:noFill/>
          </a:ln>
          <a:effectLst/>
        </p:spPr>
        <p:txBody>
          <a:bodyPr vert="horz" lIns="91440" tIns="45720" rIns="91440" bIns="45720" rtlCol="0" anchor="t">
            <a:normAutofit/>
          </a:bodyPr>
          <a:lstStyle/>
          <a:p>
            <a:pPr algn="ctr"/>
            <a:r>
              <a:rPr lang="en-US" dirty="0"/>
              <a:t>Work Related fatalities by </a:t>
            </a:r>
            <a:r>
              <a:rPr lang="en-US" dirty="0" smtClean="0"/>
              <a:t>Life Saving Rule </a:t>
            </a:r>
            <a:r>
              <a:rPr lang="en-US" dirty="0"/>
              <a:t>2005 to 2015 inclusive</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3022774920"/>
              </p:ext>
            </p:extLst>
          </p:nvPr>
        </p:nvGraphicFramePr>
        <p:xfrm>
          <a:off x="1052624" y="2062771"/>
          <a:ext cx="7229417" cy="41041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36422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2923760434"/>
              </p:ext>
            </p:extLst>
          </p:nvPr>
        </p:nvGraphicFramePr>
        <p:xfrm>
          <a:off x="861237" y="584792"/>
          <a:ext cx="7410893" cy="56884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15311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293864067"/>
              </p:ext>
            </p:extLst>
          </p:nvPr>
        </p:nvGraphicFramePr>
        <p:xfrm>
          <a:off x="1" y="446567"/>
          <a:ext cx="9144000" cy="58266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3637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2216178580"/>
              </p:ext>
            </p:extLst>
          </p:nvPr>
        </p:nvGraphicFramePr>
        <p:xfrm>
          <a:off x="627321" y="499731"/>
          <a:ext cx="7963786" cy="56884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4483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Overview</a:t>
            </a:r>
            <a:endParaRPr lang="en-US" sz="3200" dirty="0"/>
          </a:p>
        </p:txBody>
      </p:sp>
      <p:sp>
        <p:nvSpPr>
          <p:cNvPr id="3" name="Content Placeholder 2"/>
          <p:cNvSpPr>
            <a:spLocks noGrp="1"/>
          </p:cNvSpPr>
          <p:nvPr>
            <p:ph idx="1"/>
          </p:nvPr>
        </p:nvSpPr>
        <p:spPr>
          <a:xfrm>
            <a:off x="234949" y="1745673"/>
            <a:ext cx="8659812" cy="4912706"/>
          </a:xfrm>
        </p:spPr>
        <p:txBody>
          <a:bodyPr anchor="t">
            <a:normAutofit/>
          </a:bodyPr>
          <a:lstStyle/>
          <a:p>
            <a:pPr marL="0" indent="0">
              <a:buNone/>
            </a:pPr>
            <a:endParaRPr lang="en-US" sz="4000" dirty="0">
              <a:solidFill>
                <a:schemeClr val="tx1"/>
              </a:solidFill>
            </a:endParaRPr>
          </a:p>
          <a:p>
            <a:pPr marL="722313" lvl="1" indent="-366713">
              <a:lnSpc>
                <a:spcPct val="120000"/>
              </a:lnSpc>
              <a:spcBef>
                <a:spcPts val="0"/>
              </a:spcBef>
            </a:pPr>
            <a:r>
              <a:rPr lang="en-US" sz="2000" dirty="0" smtClean="0">
                <a:solidFill>
                  <a:schemeClr val="tx1">
                    <a:lumMod val="50000"/>
                  </a:schemeClr>
                </a:solidFill>
              </a:rPr>
              <a:t>International </a:t>
            </a:r>
            <a:r>
              <a:rPr lang="en-US" sz="2000" dirty="0">
                <a:solidFill>
                  <a:schemeClr val="tx1">
                    <a:lumMod val="50000"/>
                  </a:schemeClr>
                </a:solidFill>
              </a:rPr>
              <a:t>Association of Oil and Gas Producers</a:t>
            </a:r>
          </a:p>
          <a:p>
            <a:pPr marL="722313" lvl="1" indent="-366713">
              <a:lnSpc>
                <a:spcPct val="120000"/>
              </a:lnSpc>
              <a:spcBef>
                <a:spcPts val="0"/>
              </a:spcBef>
            </a:pPr>
            <a:r>
              <a:rPr lang="en-US" sz="2000" dirty="0">
                <a:solidFill>
                  <a:schemeClr val="tx1">
                    <a:lumMod val="50000"/>
                  </a:schemeClr>
                </a:solidFill>
              </a:rPr>
              <a:t>Data capture </a:t>
            </a:r>
            <a:r>
              <a:rPr lang="en-US" sz="2000" dirty="0" smtClean="0">
                <a:solidFill>
                  <a:schemeClr val="tx1">
                    <a:lumMod val="50000"/>
                  </a:schemeClr>
                </a:solidFill>
              </a:rPr>
              <a:t>process</a:t>
            </a:r>
            <a:endParaRPr lang="en-US" sz="2000" dirty="0">
              <a:solidFill>
                <a:schemeClr val="tx1">
                  <a:lumMod val="50000"/>
                </a:schemeClr>
              </a:solidFill>
            </a:endParaRPr>
          </a:p>
          <a:p>
            <a:pPr marL="722313" lvl="1" indent="-366713">
              <a:lnSpc>
                <a:spcPct val="120000"/>
              </a:lnSpc>
              <a:spcBef>
                <a:spcPts val="0"/>
              </a:spcBef>
            </a:pPr>
            <a:r>
              <a:rPr lang="en-US" sz="2000" dirty="0">
                <a:solidFill>
                  <a:schemeClr val="tx1">
                    <a:lumMod val="50000"/>
                  </a:schemeClr>
                </a:solidFill>
              </a:rPr>
              <a:t>Types of data reviewed  </a:t>
            </a:r>
            <a:endParaRPr lang="en-US" sz="2000" dirty="0" smtClean="0">
              <a:solidFill>
                <a:schemeClr val="tx1">
                  <a:lumMod val="50000"/>
                </a:schemeClr>
              </a:solidFill>
            </a:endParaRPr>
          </a:p>
          <a:p>
            <a:pPr marL="722313" lvl="1" indent="-366713">
              <a:lnSpc>
                <a:spcPct val="120000"/>
              </a:lnSpc>
              <a:spcBef>
                <a:spcPts val="0"/>
              </a:spcBef>
            </a:pPr>
            <a:r>
              <a:rPr lang="en-US" sz="2000" dirty="0" smtClean="0">
                <a:solidFill>
                  <a:schemeClr val="tx1">
                    <a:lumMod val="50000"/>
                  </a:schemeClr>
                </a:solidFill>
              </a:rPr>
              <a:t>Data </a:t>
            </a:r>
            <a:r>
              <a:rPr lang="en-US" sz="2000" dirty="0">
                <a:solidFill>
                  <a:schemeClr val="tx1">
                    <a:lumMod val="50000"/>
                  </a:schemeClr>
                </a:solidFill>
              </a:rPr>
              <a:t>privacy </a:t>
            </a:r>
            <a:r>
              <a:rPr lang="en-US" sz="2000" dirty="0" smtClean="0">
                <a:solidFill>
                  <a:schemeClr val="tx1">
                    <a:lumMod val="50000"/>
                  </a:schemeClr>
                </a:solidFill>
              </a:rPr>
              <a:t>considerations</a:t>
            </a:r>
            <a:endParaRPr lang="en-US" sz="2000" dirty="0">
              <a:solidFill>
                <a:schemeClr val="tx1">
                  <a:lumMod val="50000"/>
                </a:schemeClr>
              </a:solidFill>
            </a:endParaRPr>
          </a:p>
          <a:p>
            <a:pPr marL="722313" lvl="1" indent="-366713">
              <a:lnSpc>
                <a:spcPct val="120000"/>
              </a:lnSpc>
              <a:spcBef>
                <a:spcPts val="0"/>
              </a:spcBef>
            </a:pPr>
            <a:r>
              <a:rPr lang="en-US" sz="2000" dirty="0">
                <a:solidFill>
                  <a:schemeClr val="tx1">
                    <a:lumMod val="50000"/>
                  </a:schemeClr>
                </a:solidFill>
              </a:rPr>
              <a:t>Data review and reporting process  </a:t>
            </a:r>
            <a:endParaRPr lang="en-US" sz="2000" dirty="0" smtClean="0">
              <a:solidFill>
                <a:schemeClr val="tx1">
                  <a:lumMod val="50000"/>
                </a:schemeClr>
              </a:solidFill>
            </a:endParaRPr>
          </a:p>
          <a:p>
            <a:pPr marL="722313" lvl="1" indent="-366713">
              <a:lnSpc>
                <a:spcPct val="120000"/>
              </a:lnSpc>
              <a:spcBef>
                <a:spcPts val="0"/>
              </a:spcBef>
            </a:pPr>
            <a:r>
              <a:rPr lang="en-US" sz="2000" dirty="0" smtClean="0">
                <a:solidFill>
                  <a:schemeClr val="tx1">
                    <a:lumMod val="50000"/>
                  </a:schemeClr>
                </a:solidFill>
              </a:rPr>
              <a:t>Reports </a:t>
            </a:r>
            <a:r>
              <a:rPr lang="en-US" sz="2000" dirty="0">
                <a:solidFill>
                  <a:schemeClr val="tx1">
                    <a:lumMod val="50000"/>
                  </a:schemeClr>
                </a:solidFill>
              </a:rPr>
              <a:t>and </a:t>
            </a:r>
            <a:r>
              <a:rPr lang="en-US" sz="2000" dirty="0" smtClean="0">
                <a:solidFill>
                  <a:schemeClr val="tx1">
                    <a:lumMod val="50000"/>
                  </a:schemeClr>
                </a:solidFill>
              </a:rPr>
              <a:t>insights</a:t>
            </a:r>
            <a:endParaRPr lang="en-GB" sz="3200" dirty="0">
              <a:solidFill>
                <a:schemeClr val="tx1">
                  <a:lumMod val="50000"/>
                </a:schemeClr>
              </a:solidFill>
            </a:endParaRPr>
          </a:p>
          <a:p>
            <a:pPr marL="342900" lvl="2" indent="0">
              <a:buNone/>
            </a:pPr>
            <a:endParaRPr lang="en-US" sz="1400" dirty="0" smtClean="0"/>
          </a:p>
        </p:txBody>
      </p:sp>
    </p:spTree>
    <p:extLst>
      <p:ext uri="{BB962C8B-B14F-4D97-AF65-F5344CB8AC3E}">
        <p14:creationId xmlns:p14="http://schemas.microsoft.com/office/powerpoint/2010/main" val="2500434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dirty="0" smtClean="0"/>
              <a:t>Typical Fatal Incident Report</a:t>
            </a:r>
            <a:endParaRPr lang="en-US" sz="3200" dirty="0"/>
          </a:p>
        </p:txBody>
      </p:sp>
      <p:sp>
        <p:nvSpPr>
          <p:cNvPr id="8" name="Content Placeholder 7"/>
          <p:cNvSpPr>
            <a:spLocks noGrp="1"/>
          </p:cNvSpPr>
          <p:nvPr>
            <p:ph idx="1"/>
          </p:nvPr>
        </p:nvSpPr>
        <p:spPr>
          <a:xfrm>
            <a:off x="234949" y="1335403"/>
            <a:ext cx="8659812" cy="5395006"/>
          </a:xfrm>
        </p:spPr>
        <p:txBody>
          <a:bodyPr>
            <a:normAutofit fontScale="32500" lnSpcReduction="20000"/>
          </a:bodyPr>
          <a:lstStyle/>
          <a:p>
            <a:pPr marL="0" indent="0">
              <a:buNone/>
            </a:pPr>
            <a:r>
              <a:rPr lang="en-GB" sz="3200" b="1" dirty="0">
                <a:latin typeface="+mj-lt"/>
              </a:rPr>
              <a:t>Date: Jun 25 2015</a:t>
            </a:r>
          </a:p>
          <a:p>
            <a:pPr marL="0" indent="0">
              <a:buNone/>
            </a:pPr>
            <a:r>
              <a:rPr lang="en-GB" sz="3200" b="1" dirty="0">
                <a:latin typeface="+mj-lt"/>
              </a:rPr>
              <a:t>UAE, Drilling</a:t>
            </a:r>
          </a:p>
          <a:p>
            <a:pPr marL="0" indent="0">
              <a:buNone/>
            </a:pPr>
            <a:r>
              <a:rPr lang="en-GB" sz="3200" b="1" dirty="0">
                <a:latin typeface="+mj-lt"/>
              </a:rPr>
              <a:t>Number of deaths: 1</a:t>
            </a:r>
          </a:p>
          <a:p>
            <a:pPr marL="0" indent="0">
              <a:buNone/>
            </a:pPr>
            <a:r>
              <a:rPr lang="en-US" sz="3200" b="1" dirty="0">
                <a:latin typeface="+mj-lt"/>
              </a:rPr>
              <a:t>Category: Struck by, Activity: Drilling, workover, well services</a:t>
            </a:r>
          </a:p>
          <a:p>
            <a:pPr marL="0" indent="0">
              <a:buNone/>
            </a:pPr>
            <a:r>
              <a:rPr lang="en-GB" sz="3200" b="1" dirty="0">
                <a:latin typeface="+mj-lt"/>
              </a:rPr>
              <a:t>Rule: Dropped objects</a:t>
            </a:r>
          </a:p>
          <a:p>
            <a:pPr marL="0" indent="0">
              <a:buNone/>
            </a:pPr>
            <a:r>
              <a:rPr lang="en-US" sz="3200" dirty="0">
                <a:latin typeface="+mj-lt"/>
              </a:rPr>
              <a:t>	 Employer: Contractor	 Occupation: Drilling/Well Servicing Operator</a:t>
            </a:r>
          </a:p>
          <a:p>
            <a:pPr marL="0" indent="0">
              <a:buNone/>
            </a:pPr>
            <a:endParaRPr lang="en-GB" sz="3200" b="1" dirty="0" smtClean="0">
              <a:latin typeface="+mj-lt"/>
            </a:endParaRPr>
          </a:p>
          <a:p>
            <a:pPr marL="0" indent="0">
              <a:buNone/>
            </a:pPr>
            <a:r>
              <a:rPr lang="en-GB" sz="3200" b="1" dirty="0" smtClean="0">
                <a:latin typeface="+mj-lt"/>
              </a:rPr>
              <a:t>NARRATIVE</a:t>
            </a:r>
            <a:r>
              <a:rPr lang="en-GB" sz="3200" dirty="0">
                <a:latin typeface="+mj-lt"/>
              </a:rPr>
              <a:t>:</a:t>
            </a:r>
          </a:p>
          <a:p>
            <a:pPr marL="0" indent="0">
              <a:buNone/>
            </a:pPr>
            <a:r>
              <a:rPr lang="en-US" sz="3200" dirty="0">
                <a:latin typeface="+mj-lt"/>
              </a:rPr>
              <a:t>A floor man was struck by a winch line that was under tension and got suddenly released when a lead sheave failed. The crew was in the process of laying down a joint of 5-7/8” HWDP (heavy weight drill pipe) with the use of rig floor tuggers. One tugger suspended the joint, while the second tugger was secured to the Samson post on one side of the V-door and led through a lead sheave, which was fixed to the Samson post, on the other side of the V-door. The tugger wire was being used to pull the joint of the HWDP to the V-door when the lead sheave failed under load.</a:t>
            </a:r>
          </a:p>
          <a:p>
            <a:pPr marL="0" indent="0">
              <a:buNone/>
            </a:pPr>
            <a:endParaRPr lang="en-GB" sz="3200" b="1" dirty="0" smtClean="0">
              <a:latin typeface="+mj-lt"/>
            </a:endParaRPr>
          </a:p>
          <a:p>
            <a:pPr marL="0" indent="0">
              <a:buNone/>
            </a:pPr>
            <a:r>
              <a:rPr lang="en-GB" sz="3200" b="1" dirty="0" smtClean="0">
                <a:latin typeface="+mj-lt"/>
              </a:rPr>
              <a:t>WHAT </a:t>
            </a:r>
            <a:r>
              <a:rPr lang="en-GB" sz="3200" b="1" dirty="0">
                <a:latin typeface="+mj-lt"/>
              </a:rPr>
              <a:t>WENT WRONG</a:t>
            </a:r>
            <a:r>
              <a:rPr lang="en-GB" sz="3200" dirty="0">
                <a:latin typeface="+mj-lt"/>
              </a:rPr>
              <a:t>:</a:t>
            </a:r>
          </a:p>
          <a:p>
            <a:pPr marL="0" indent="0">
              <a:buNone/>
            </a:pPr>
            <a:r>
              <a:rPr lang="en-US" sz="3200" dirty="0">
                <a:latin typeface="+mj-lt"/>
              </a:rPr>
              <a:t>The Lead Sheave failed releasing the wire rope. The deceased was standing on line of fire. The rig drew continued laying down HWDP instead of waiting for the crane. Task difficulty. No specific operating procedure available for task of laying down the</a:t>
            </a:r>
          </a:p>
          <a:p>
            <a:pPr marL="0" indent="0">
              <a:buNone/>
            </a:pPr>
            <a:r>
              <a:rPr lang="en-GB" sz="3200" dirty="0">
                <a:latin typeface="+mj-lt"/>
              </a:rPr>
              <a:t> HWDP.</a:t>
            </a:r>
          </a:p>
          <a:p>
            <a:pPr marL="0" indent="0">
              <a:buNone/>
            </a:pPr>
            <a:endParaRPr lang="en-GB" sz="3200" b="1" dirty="0" smtClean="0">
              <a:latin typeface="+mj-lt"/>
            </a:endParaRPr>
          </a:p>
          <a:p>
            <a:pPr marL="0" indent="0">
              <a:buNone/>
            </a:pPr>
            <a:r>
              <a:rPr lang="en-GB" sz="3200" b="1" dirty="0" smtClean="0">
                <a:latin typeface="+mj-lt"/>
              </a:rPr>
              <a:t>CORRECTIVE </a:t>
            </a:r>
            <a:r>
              <a:rPr lang="en-GB" sz="3200" b="1" dirty="0">
                <a:latin typeface="+mj-lt"/>
              </a:rPr>
              <a:t>ACTIONS AND RECOMMENDATION</a:t>
            </a:r>
            <a:r>
              <a:rPr lang="en-GB" sz="3200" dirty="0">
                <a:latin typeface="+mj-lt"/>
              </a:rPr>
              <a:t>S:</a:t>
            </a:r>
          </a:p>
          <a:p>
            <a:pPr marL="0" indent="0">
              <a:buNone/>
            </a:pPr>
            <a:r>
              <a:rPr lang="en-US" sz="3200" dirty="0">
                <a:latin typeface="+mj-lt"/>
              </a:rPr>
              <a:t>1. Develop rig-specific procedure for Lay-Down of Heavy Weight Drill Pipes and ensure competency of rig crew. </a:t>
            </a:r>
          </a:p>
          <a:p>
            <a:pPr marL="0" indent="0">
              <a:buNone/>
            </a:pPr>
            <a:r>
              <a:rPr lang="en-US" sz="3200" dirty="0">
                <a:latin typeface="+mj-lt"/>
              </a:rPr>
              <a:t>2.Examine availability of specific procedures for all rig operations, address the gaps and develop as necessary the relevant procedures. </a:t>
            </a:r>
          </a:p>
          <a:p>
            <a:pPr marL="0" indent="0">
              <a:buNone/>
            </a:pPr>
            <a:r>
              <a:rPr lang="en-US" sz="3200" dirty="0">
                <a:latin typeface="+mj-lt"/>
              </a:rPr>
              <a:t>3. Revise Job Safety Analysis and Risk Assessment Templates to include “line of fire” and “stored energy” factors </a:t>
            </a:r>
          </a:p>
          <a:p>
            <a:pPr marL="0" indent="0">
              <a:buNone/>
            </a:pPr>
            <a:r>
              <a:rPr lang="en-US" sz="3200" dirty="0">
                <a:latin typeface="+mj-lt"/>
              </a:rPr>
              <a:t>4. Provide awareness level (in-house) training on Hazard Identifications (Ex: Line of Fire, Stored Energy, STOP Card Policy etc.) </a:t>
            </a:r>
          </a:p>
          <a:p>
            <a:pPr marL="0" indent="0">
              <a:buNone/>
            </a:pPr>
            <a:r>
              <a:rPr lang="en-US" sz="3200" dirty="0">
                <a:latin typeface="+mj-lt"/>
              </a:rPr>
              <a:t>5. Any critical path primary or secondary tool has to undergo full evaluation from initial design to operation phase to ensure it meets proven standard design (in this case catwalk). Alternative solutions shall be thoroughly risk assessed for its suitability using design verification procedure.</a:t>
            </a:r>
          </a:p>
          <a:p>
            <a:pPr marL="0" indent="0">
              <a:buNone/>
            </a:pPr>
            <a:endParaRPr lang="en-GB" sz="3200" b="1" dirty="0" smtClean="0">
              <a:latin typeface="+mj-lt"/>
            </a:endParaRPr>
          </a:p>
          <a:p>
            <a:pPr marL="0" indent="0">
              <a:buNone/>
            </a:pPr>
            <a:r>
              <a:rPr lang="en-GB" sz="3200" b="1" dirty="0" smtClean="0">
                <a:latin typeface="+mj-lt"/>
              </a:rPr>
              <a:t>CAUSAL </a:t>
            </a:r>
            <a:r>
              <a:rPr lang="en-GB" sz="3200" b="1" dirty="0">
                <a:latin typeface="+mj-lt"/>
              </a:rPr>
              <a:t>FACTORS</a:t>
            </a:r>
            <a:r>
              <a:rPr lang="en-GB" sz="3200" dirty="0">
                <a:latin typeface="+mj-lt"/>
              </a:rPr>
              <a:t>:</a:t>
            </a:r>
          </a:p>
          <a:p>
            <a:pPr marL="0" indent="0">
              <a:buNone/>
            </a:pPr>
            <a:r>
              <a:rPr lang="en-US" sz="3200" dirty="0">
                <a:latin typeface="+mj-lt"/>
              </a:rPr>
              <a:t>	PEOPLE (ACTS): Following Procedures: Improper position (in the line of fire)</a:t>
            </a:r>
          </a:p>
          <a:p>
            <a:pPr marL="0" indent="0">
              <a:buNone/>
            </a:pPr>
            <a:r>
              <a:rPr lang="en-US" sz="3200" dirty="0">
                <a:latin typeface="+mj-lt"/>
              </a:rPr>
              <a:t>	PEOPLE (ACTS): Use of Tools, Equipment, Materials and Products: Servicing of energized equipment/inadequate energy isolation</a:t>
            </a:r>
          </a:p>
          <a:p>
            <a:pPr marL="0" indent="0">
              <a:buNone/>
            </a:pPr>
            <a:r>
              <a:rPr lang="en-US" sz="3200" dirty="0">
                <a:latin typeface="+mj-lt"/>
              </a:rPr>
              <a:t>	PEOPLE (ACTS): Use of Protective Methods: Inadequate use of safety systems</a:t>
            </a:r>
          </a:p>
          <a:p>
            <a:pPr marL="0" indent="0">
              <a:buNone/>
            </a:pPr>
            <a:r>
              <a:rPr lang="en-US" sz="3200" dirty="0">
                <a:latin typeface="+mj-lt"/>
              </a:rPr>
              <a:t>	PEOPLE (ACTS): Inattention/Lack of Awareness: Lack of attention/distracted by other concerns/stress</a:t>
            </a:r>
          </a:p>
          <a:p>
            <a:pPr marL="0" indent="0">
              <a:buNone/>
            </a:pPr>
            <a:r>
              <a:rPr lang="en-US" sz="3200" dirty="0">
                <a:latin typeface="+mj-lt"/>
              </a:rPr>
              <a:t>	PROCESS (CONDITIONS): Protective Systems: Inadequate/defective guards or protective barriers</a:t>
            </a:r>
          </a:p>
          <a:p>
            <a:pPr marL="0" indent="0">
              <a:buNone/>
            </a:pPr>
            <a:r>
              <a:rPr lang="en-US" sz="3200" dirty="0">
                <a:latin typeface="+mj-lt"/>
              </a:rPr>
              <a:t>	PROCESS (CONDITIONS): Protective Systems: Inadequate/defective warning systems/safety devices</a:t>
            </a:r>
          </a:p>
          <a:p>
            <a:pPr marL="0" indent="0">
              <a:buNone/>
            </a:pPr>
            <a:r>
              <a:rPr lang="en-US" sz="3200" dirty="0">
                <a:latin typeface="+mj-lt"/>
              </a:rPr>
              <a:t>	PROCESS (CONDITIONS): Tools, Equipment, Materials &amp; Products: Inadequate/defective tools/equipment/materials/products </a:t>
            </a:r>
          </a:p>
          <a:p>
            <a:pPr marL="0" indent="0">
              <a:buNone/>
            </a:pPr>
            <a:r>
              <a:rPr lang="en-US" sz="3200" dirty="0">
                <a:latin typeface="+mj-lt"/>
              </a:rPr>
              <a:t>	PROCESS (CONDITIONS): Organisational: Inadequate work standards/procedures</a:t>
            </a:r>
          </a:p>
          <a:p>
            <a:pPr marL="0" indent="0">
              <a:buNone/>
            </a:pPr>
            <a:r>
              <a:rPr lang="en-GB" sz="3200" dirty="0">
                <a:latin typeface="+mj-lt"/>
              </a:rPr>
              <a:t>	PROCESS (CONDITIONS): Organisational: Inadequate communication</a:t>
            </a:r>
          </a:p>
          <a:p>
            <a:pPr marL="0" indent="0">
              <a:buNone/>
            </a:pPr>
            <a:r>
              <a:rPr lang="en-GB" sz="3200" dirty="0">
                <a:latin typeface="+mj-lt"/>
              </a:rPr>
              <a:t>	PROCESS (CONDITIONS): Organisational: Inadequate supervision</a:t>
            </a:r>
          </a:p>
          <a:p>
            <a:endParaRPr lang="en-US" dirty="0"/>
          </a:p>
        </p:txBody>
      </p:sp>
    </p:spTree>
    <p:extLst>
      <p:ext uri="{BB962C8B-B14F-4D97-AF65-F5344CB8AC3E}">
        <p14:creationId xmlns:p14="http://schemas.microsoft.com/office/powerpoint/2010/main" val="35011019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IOGP Safety Zone</a:t>
            </a:r>
            <a:endParaRPr lang="en-US" sz="3200" dirty="0"/>
          </a:p>
        </p:txBody>
      </p:sp>
      <p:pic>
        <p:nvPicPr>
          <p:cNvPr id="4" name="Picture 3"/>
          <p:cNvPicPr>
            <a:picLocks noChangeAspect="1"/>
          </p:cNvPicPr>
          <p:nvPr/>
        </p:nvPicPr>
        <p:blipFill>
          <a:blip r:embed="rId2"/>
          <a:stretch>
            <a:fillRect/>
          </a:stretch>
        </p:blipFill>
        <p:spPr>
          <a:xfrm>
            <a:off x="341010" y="893036"/>
            <a:ext cx="2922071" cy="319076"/>
          </a:xfrm>
          <a:prstGeom prst="rect">
            <a:avLst/>
          </a:prstGeom>
        </p:spPr>
      </p:pic>
      <p:pic>
        <p:nvPicPr>
          <p:cNvPr id="5" name="Picture 4"/>
          <p:cNvPicPr>
            <a:picLocks noChangeAspect="1"/>
          </p:cNvPicPr>
          <p:nvPr/>
        </p:nvPicPr>
        <p:blipFill>
          <a:blip r:embed="rId3"/>
          <a:stretch>
            <a:fillRect/>
          </a:stretch>
        </p:blipFill>
        <p:spPr>
          <a:xfrm>
            <a:off x="690002" y="1417638"/>
            <a:ext cx="7103664" cy="4899677"/>
          </a:xfrm>
          <a:prstGeom prst="rect">
            <a:avLst/>
          </a:prstGeom>
        </p:spPr>
      </p:pic>
      <p:sp>
        <p:nvSpPr>
          <p:cNvPr id="6" name="Rectangle 5"/>
          <p:cNvSpPr/>
          <p:nvPr/>
        </p:nvSpPr>
        <p:spPr bwMode="auto">
          <a:xfrm>
            <a:off x="2349795" y="4954772"/>
            <a:ext cx="5443871" cy="350875"/>
          </a:xfrm>
          <a:prstGeom prst="rect">
            <a:avLst/>
          </a:prstGeom>
          <a:noFill/>
          <a:ln w="38100">
            <a:solidFill>
              <a:srgbClr val="8E5BB4"/>
            </a:solidFill>
          </a:ln>
          <a:extLst/>
        </p:spPr>
        <p:txBody>
          <a:bodyPr vert="horz" wrap="square" lIns="91440" tIns="45720" rIns="91440" bIns="45720" numCol="1" rtlCol="0" anchor="t" anchorCtr="0" compatLnSpc="1">
            <a:prstTxWarp prst="textNoShape">
              <a:avLst/>
            </a:prstTxWarp>
          </a:bodyPr>
          <a:lstStyle/>
          <a:p>
            <a:pPr algn="ctr"/>
            <a:endParaRPr lang="en-US" dirty="0" smtClean="0"/>
          </a:p>
        </p:txBody>
      </p:sp>
    </p:spTree>
    <p:extLst>
      <p:ext uri="{BB962C8B-B14F-4D97-AF65-F5344CB8AC3E}">
        <p14:creationId xmlns:p14="http://schemas.microsoft.com/office/powerpoint/2010/main" val="42401034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78195" y="2011540"/>
            <a:ext cx="7664752" cy="3533340"/>
          </a:xfrm>
          <a:prstGeom prst="rect">
            <a:avLst/>
          </a:prstGeom>
        </p:spPr>
      </p:pic>
      <p:sp>
        <p:nvSpPr>
          <p:cNvPr id="2" name="Title 1"/>
          <p:cNvSpPr>
            <a:spLocks noGrp="1"/>
          </p:cNvSpPr>
          <p:nvPr>
            <p:ph type="title"/>
          </p:nvPr>
        </p:nvSpPr>
        <p:spPr/>
        <p:txBody>
          <a:bodyPr/>
          <a:lstStyle/>
          <a:p>
            <a:r>
              <a:rPr lang="en-US" sz="3200" dirty="0" smtClean="0"/>
              <a:t>IOGP Safety Zone</a:t>
            </a:r>
            <a:endParaRPr lang="en-US" sz="3200" dirty="0"/>
          </a:p>
        </p:txBody>
      </p:sp>
      <p:pic>
        <p:nvPicPr>
          <p:cNvPr id="4" name="Picture 3"/>
          <p:cNvPicPr>
            <a:picLocks noChangeAspect="1"/>
          </p:cNvPicPr>
          <p:nvPr/>
        </p:nvPicPr>
        <p:blipFill>
          <a:blip r:embed="rId3"/>
          <a:stretch>
            <a:fillRect/>
          </a:stretch>
        </p:blipFill>
        <p:spPr>
          <a:xfrm>
            <a:off x="341010" y="893036"/>
            <a:ext cx="2922071" cy="319076"/>
          </a:xfrm>
          <a:prstGeom prst="rect">
            <a:avLst/>
          </a:prstGeom>
        </p:spPr>
      </p:pic>
      <p:sp>
        <p:nvSpPr>
          <p:cNvPr id="6" name="Rectangle 5"/>
          <p:cNvSpPr/>
          <p:nvPr/>
        </p:nvSpPr>
        <p:spPr bwMode="auto">
          <a:xfrm>
            <a:off x="1095153" y="5183373"/>
            <a:ext cx="2413591" cy="350875"/>
          </a:xfrm>
          <a:prstGeom prst="rect">
            <a:avLst/>
          </a:prstGeom>
          <a:noFill/>
          <a:ln w="38100">
            <a:solidFill>
              <a:srgbClr val="8E5BB4"/>
            </a:solidFill>
          </a:ln>
          <a:extLst/>
        </p:spPr>
        <p:txBody>
          <a:bodyPr vert="horz" wrap="square" lIns="91440" tIns="45720" rIns="91440" bIns="45720" numCol="1" rtlCol="0" anchor="t" anchorCtr="0" compatLnSpc="1">
            <a:prstTxWarp prst="textNoShape">
              <a:avLst/>
            </a:prstTxWarp>
          </a:bodyPr>
          <a:lstStyle/>
          <a:p>
            <a:pPr algn="ctr"/>
            <a:endParaRPr lang="en-US" dirty="0" smtClean="0"/>
          </a:p>
        </p:txBody>
      </p:sp>
    </p:spTree>
    <p:extLst>
      <p:ext uri="{BB962C8B-B14F-4D97-AF65-F5344CB8AC3E}">
        <p14:creationId xmlns:p14="http://schemas.microsoft.com/office/powerpoint/2010/main" val="35353975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IOGP Safety Zone</a:t>
            </a:r>
          </a:p>
        </p:txBody>
      </p:sp>
      <p:pic>
        <p:nvPicPr>
          <p:cNvPr id="4" name="Picture 3"/>
          <p:cNvPicPr>
            <a:picLocks noChangeAspect="1"/>
          </p:cNvPicPr>
          <p:nvPr/>
        </p:nvPicPr>
        <p:blipFill>
          <a:blip r:embed="rId2"/>
          <a:stretch>
            <a:fillRect/>
          </a:stretch>
        </p:blipFill>
        <p:spPr>
          <a:xfrm>
            <a:off x="850605" y="1218413"/>
            <a:ext cx="7583640" cy="5053188"/>
          </a:xfrm>
          <a:prstGeom prst="rect">
            <a:avLst/>
          </a:prstGeom>
        </p:spPr>
      </p:pic>
      <p:sp>
        <p:nvSpPr>
          <p:cNvPr id="5" name="Rectangle 4"/>
          <p:cNvSpPr/>
          <p:nvPr/>
        </p:nvSpPr>
        <p:spPr bwMode="auto">
          <a:xfrm>
            <a:off x="2743201" y="1876648"/>
            <a:ext cx="1796902" cy="350875"/>
          </a:xfrm>
          <a:prstGeom prst="rect">
            <a:avLst/>
          </a:prstGeom>
          <a:noFill/>
          <a:ln w="38100">
            <a:solidFill>
              <a:srgbClr val="8E5BB4"/>
            </a:solidFill>
          </a:ln>
          <a:extLst/>
        </p:spPr>
        <p:txBody>
          <a:bodyPr vert="horz" wrap="square" lIns="91440" tIns="45720" rIns="91440" bIns="45720" numCol="1" rtlCol="0" anchor="t" anchorCtr="0" compatLnSpc="1">
            <a:prstTxWarp prst="textNoShape">
              <a:avLst/>
            </a:prstTxWarp>
          </a:bodyPr>
          <a:lstStyle/>
          <a:p>
            <a:pPr algn="ctr"/>
            <a:endParaRPr lang="en-US" dirty="0" smtClean="0"/>
          </a:p>
        </p:txBody>
      </p:sp>
      <p:sp>
        <p:nvSpPr>
          <p:cNvPr id="6" name="Rectangle 5"/>
          <p:cNvSpPr/>
          <p:nvPr/>
        </p:nvSpPr>
        <p:spPr bwMode="auto">
          <a:xfrm>
            <a:off x="7541112" y="5686648"/>
            <a:ext cx="1041992" cy="350875"/>
          </a:xfrm>
          <a:prstGeom prst="rect">
            <a:avLst/>
          </a:prstGeom>
          <a:noFill/>
          <a:ln w="38100">
            <a:solidFill>
              <a:srgbClr val="8E5BB4"/>
            </a:solidFill>
          </a:ln>
          <a:extLst/>
        </p:spPr>
        <p:txBody>
          <a:bodyPr vert="horz" wrap="square" lIns="91440" tIns="45720" rIns="91440" bIns="45720" numCol="1" rtlCol="0" anchor="t" anchorCtr="0" compatLnSpc="1">
            <a:prstTxWarp prst="textNoShape">
              <a:avLst/>
            </a:prstTxWarp>
          </a:bodyPr>
          <a:lstStyle/>
          <a:p>
            <a:pPr algn="ctr"/>
            <a:endParaRPr lang="en-US" dirty="0" smtClean="0"/>
          </a:p>
        </p:txBody>
      </p:sp>
    </p:spTree>
    <p:extLst>
      <p:ext uri="{BB962C8B-B14F-4D97-AF65-F5344CB8AC3E}">
        <p14:creationId xmlns:p14="http://schemas.microsoft.com/office/powerpoint/2010/main" val="10630738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IOGP Safety Zone</a:t>
            </a:r>
          </a:p>
        </p:txBody>
      </p:sp>
      <p:pic>
        <p:nvPicPr>
          <p:cNvPr id="3" name="Picture 2"/>
          <p:cNvPicPr>
            <a:picLocks noChangeAspect="1"/>
          </p:cNvPicPr>
          <p:nvPr/>
        </p:nvPicPr>
        <p:blipFill>
          <a:blip r:embed="rId3"/>
          <a:stretch>
            <a:fillRect/>
          </a:stretch>
        </p:blipFill>
        <p:spPr>
          <a:xfrm>
            <a:off x="1474848" y="1236885"/>
            <a:ext cx="6106166" cy="5042021"/>
          </a:xfrm>
          <a:prstGeom prst="rect">
            <a:avLst/>
          </a:prstGeom>
        </p:spPr>
      </p:pic>
    </p:spTree>
    <p:extLst>
      <p:ext uri="{BB962C8B-B14F-4D97-AF65-F5344CB8AC3E}">
        <p14:creationId xmlns:p14="http://schemas.microsoft.com/office/powerpoint/2010/main" val="11780890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84724" y="3419475"/>
            <a:ext cx="4406364" cy="1726683"/>
          </a:xfrm>
        </p:spPr>
        <p:txBody>
          <a:bodyPr>
            <a:normAutofit fontScale="62500" lnSpcReduction="20000"/>
          </a:bodyPr>
          <a:lstStyle/>
          <a:p>
            <a:r>
              <a:rPr lang="en-US" dirty="0" smtClean="0"/>
              <a:t>IOGP </a:t>
            </a:r>
          </a:p>
          <a:p>
            <a:endParaRPr lang="en-US" dirty="0" smtClean="0"/>
          </a:p>
          <a:p>
            <a:r>
              <a:rPr lang="en-US" sz="2000" dirty="0" smtClean="0"/>
              <a:t>Chris Hawkes – Safety Director</a:t>
            </a:r>
          </a:p>
          <a:p>
            <a:endParaRPr lang="en-US" sz="2000" dirty="0" smtClean="0"/>
          </a:p>
          <a:p>
            <a:r>
              <a:rPr lang="en-US" sz="2000" dirty="0" smtClean="0"/>
              <a:t>Mariana </a:t>
            </a:r>
            <a:r>
              <a:rPr lang="en-US" sz="2000" dirty="0" err="1" smtClean="0"/>
              <a:t>Carvalho</a:t>
            </a:r>
            <a:r>
              <a:rPr lang="en-US" sz="2000" dirty="0" smtClean="0"/>
              <a:t> – Health &amp; Safety Committee Manager</a:t>
            </a:r>
          </a:p>
          <a:p>
            <a:endParaRPr lang="en-US" sz="2000" dirty="0" smtClean="0"/>
          </a:p>
          <a:p>
            <a:r>
              <a:rPr lang="en-US" sz="2000" dirty="0" smtClean="0"/>
              <a:t>Wendy Poore - Data and Web Applications Specialist</a:t>
            </a:r>
          </a:p>
          <a:p>
            <a:endParaRPr lang="en-US" sz="2000" dirty="0" smtClean="0"/>
          </a:p>
          <a:p>
            <a:r>
              <a:rPr lang="en-US" sz="2000" dirty="0" smtClean="0"/>
              <a:t>Kirsty Walker – Schlumberger – Chair Safety Data SC</a:t>
            </a:r>
          </a:p>
          <a:p>
            <a:endParaRPr lang="en-US" dirty="0"/>
          </a:p>
        </p:txBody>
      </p:sp>
    </p:spTree>
    <p:extLst>
      <p:ext uri="{BB962C8B-B14F-4D97-AF65-F5344CB8AC3E}">
        <p14:creationId xmlns:p14="http://schemas.microsoft.com/office/powerpoint/2010/main" val="3387000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Who are IOGP?</a:t>
            </a:r>
            <a:endParaRPr lang="en-GB" sz="2000" dirty="0"/>
          </a:p>
        </p:txBody>
      </p:sp>
      <p:sp>
        <p:nvSpPr>
          <p:cNvPr id="3" name="Content Placeholder 2"/>
          <p:cNvSpPr>
            <a:spLocks noGrp="1"/>
          </p:cNvSpPr>
          <p:nvPr>
            <p:ph idx="1"/>
          </p:nvPr>
        </p:nvSpPr>
        <p:spPr>
          <a:xfrm>
            <a:off x="237500" y="1622482"/>
            <a:ext cx="8657262" cy="4541782"/>
          </a:xfrm>
        </p:spPr>
        <p:txBody>
          <a:bodyPr>
            <a:noAutofit/>
          </a:bodyPr>
          <a:lstStyle/>
          <a:p>
            <a:pPr>
              <a:lnSpc>
                <a:spcPct val="120000"/>
              </a:lnSpc>
            </a:pPr>
            <a:r>
              <a:rPr lang="en-US" sz="2000" dirty="0" smtClean="0">
                <a:solidFill>
                  <a:schemeClr val="tx1">
                    <a:lumMod val="50000"/>
                  </a:schemeClr>
                </a:solidFill>
              </a:rPr>
              <a:t>IOGP encompasses the majority of the world's leading publicly-traded, private and state-owned oil and gas companies, industry associations and major upstream service companies</a:t>
            </a:r>
          </a:p>
          <a:p>
            <a:pPr>
              <a:lnSpc>
                <a:spcPct val="120000"/>
              </a:lnSpc>
            </a:pPr>
            <a:endParaRPr lang="en-US" sz="2000" dirty="0" smtClean="0">
              <a:solidFill>
                <a:srgbClr val="7030A0"/>
              </a:solidFill>
            </a:endParaRPr>
          </a:p>
          <a:p>
            <a:pPr>
              <a:lnSpc>
                <a:spcPct val="120000"/>
              </a:lnSpc>
            </a:pPr>
            <a:r>
              <a:rPr lang="en-US" sz="2000" dirty="0" smtClean="0">
                <a:solidFill>
                  <a:srgbClr val="7030A0"/>
                </a:solidFill>
              </a:rPr>
              <a:t>IOGP Members produce more than half of the world’s oil and over a third of its gas.</a:t>
            </a:r>
            <a:r>
              <a:rPr lang="en-US" sz="2000" dirty="0" smtClean="0">
                <a:solidFill>
                  <a:schemeClr val="accent3"/>
                </a:solidFill>
              </a:rPr>
              <a:t>  </a:t>
            </a:r>
            <a:r>
              <a:rPr lang="en-US" sz="2000" dirty="0" smtClean="0">
                <a:solidFill>
                  <a:schemeClr val="tx1">
                    <a:lumMod val="50000"/>
                  </a:schemeClr>
                </a:solidFill>
              </a:rPr>
              <a:t>They operate in all producing regions:  the Americas, Africa, Europe, the Middle East, the Caspian, the Arctic, Asia and Australia. </a:t>
            </a:r>
            <a:endParaRPr lang="en-US" sz="2000" dirty="0">
              <a:solidFill>
                <a:schemeClr val="tx1">
                  <a:lumMod val="50000"/>
                </a:schemeClr>
              </a:solidFill>
            </a:endParaRPr>
          </a:p>
        </p:txBody>
      </p:sp>
    </p:spTree>
    <p:extLst>
      <p:ext uri="{BB962C8B-B14F-4D97-AF65-F5344CB8AC3E}">
        <p14:creationId xmlns:p14="http://schemas.microsoft.com/office/powerpoint/2010/main" val="3409633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IOGP - Global Membership</a:t>
            </a:r>
            <a:endParaRPr lang="en-US" sz="3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7424" y="1050308"/>
            <a:ext cx="8379351" cy="5154614"/>
          </a:xfrm>
        </p:spPr>
      </p:pic>
      <p:sp>
        <p:nvSpPr>
          <p:cNvPr id="5" name="Rounded Rectangular Callout 4"/>
          <p:cNvSpPr/>
          <p:nvPr/>
        </p:nvSpPr>
        <p:spPr bwMode="auto">
          <a:xfrm rot="10800000">
            <a:off x="6698096" y="4968209"/>
            <a:ext cx="1784186" cy="1080577"/>
          </a:xfrm>
          <a:prstGeom prst="wedgeRoundRectCallout">
            <a:avLst/>
          </a:prstGeom>
          <a:solidFill>
            <a:schemeClr val="accent3">
              <a:alpha val="80000"/>
            </a:schemeClr>
          </a:solidFill>
          <a:ln>
            <a:noFill/>
          </a:ln>
          <a:extLst/>
        </p:spPr>
        <p:txBody>
          <a:bodyPr vert="horz" wrap="square" lIns="91440" tIns="45720" rIns="91440" bIns="45720" numCol="1" rtlCol="0" anchor="t" anchorCtr="0" compatLnSpc="1">
            <a:prstTxWarp prst="textNoShape">
              <a:avLst/>
            </a:prstTxWarp>
          </a:bodyPr>
          <a:lstStyle/>
          <a:p>
            <a:pPr algn="ctr"/>
            <a:endParaRPr lang="en-GB" dirty="0"/>
          </a:p>
        </p:txBody>
      </p:sp>
      <p:sp>
        <p:nvSpPr>
          <p:cNvPr id="6" name="Rounded Rectangular Callout 5"/>
          <p:cNvSpPr/>
          <p:nvPr/>
        </p:nvSpPr>
        <p:spPr bwMode="auto">
          <a:xfrm rot="5400000">
            <a:off x="7299596" y="2903182"/>
            <a:ext cx="643423" cy="1779100"/>
          </a:xfrm>
          <a:prstGeom prst="wedgeRoundRectCallout">
            <a:avLst/>
          </a:prstGeom>
          <a:solidFill>
            <a:schemeClr val="tx1">
              <a:alpha val="80000"/>
            </a:schemeClr>
          </a:solidFill>
          <a:ln>
            <a:noFill/>
          </a:ln>
          <a:extLst/>
        </p:spPr>
        <p:txBody>
          <a:bodyPr vert="horz" wrap="square" lIns="91440" tIns="45720" rIns="91440" bIns="45720" numCol="1" rtlCol="0" anchor="t" anchorCtr="0" compatLnSpc="1">
            <a:prstTxWarp prst="textNoShape">
              <a:avLst/>
            </a:prstTxWarp>
          </a:bodyPr>
          <a:lstStyle/>
          <a:p>
            <a:pPr algn="ctr"/>
            <a:endParaRPr lang="en-GB" dirty="0"/>
          </a:p>
        </p:txBody>
      </p:sp>
      <p:sp>
        <p:nvSpPr>
          <p:cNvPr id="7" name="Rounded Rectangular Callout 6"/>
          <p:cNvSpPr/>
          <p:nvPr/>
        </p:nvSpPr>
        <p:spPr bwMode="auto">
          <a:xfrm rot="5400000">
            <a:off x="4208190" y="3259257"/>
            <a:ext cx="624618" cy="1779100"/>
          </a:xfrm>
          <a:prstGeom prst="wedgeRoundRectCallout">
            <a:avLst/>
          </a:prstGeom>
          <a:solidFill>
            <a:schemeClr val="accent1">
              <a:alpha val="80000"/>
            </a:schemeClr>
          </a:solidFill>
          <a:ln>
            <a:noFill/>
          </a:ln>
          <a:extLst/>
        </p:spPr>
        <p:txBody>
          <a:bodyPr vert="horz" wrap="square" lIns="91440" tIns="45720" rIns="91440" bIns="45720" numCol="1" rtlCol="0" anchor="t" anchorCtr="0" compatLnSpc="1">
            <a:prstTxWarp prst="textNoShape">
              <a:avLst/>
            </a:prstTxWarp>
          </a:bodyPr>
          <a:lstStyle/>
          <a:p>
            <a:pPr algn="ctr"/>
            <a:endParaRPr lang="en-GB" dirty="0"/>
          </a:p>
        </p:txBody>
      </p:sp>
      <p:sp>
        <p:nvSpPr>
          <p:cNvPr id="8" name="Rounded Rectangular Callout 7"/>
          <p:cNvSpPr/>
          <p:nvPr/>
        </p:nvSpPr>
        <p:spPr bwMode="auto">
          <a:xfrm rot="5400000">
            <a:off x="1780876" y="3647014"/>
            <a:ext cx="863292" cy="1779100"/>
          </a:xfrm>
          <a:prstGeom prst="wedgeRoundRectCallout">
            <a:avLst/>
          </a:prstGeom>
          <a:solidFill>
            <a:schemeClr val="accent3">
              <a:alpha val="80000"/>
            </a:schemeClr>
          </a:solidFill>
          <a:ln>
            <a:noFill/>
          </a:ln>
          <a:extLst/>
        </p:spPr>
        <p:txBody>
          <a:bodyPr vert="horz" wrap="square" lIns="91440" tIns="45720" rIns="91440" bIns="45720" numCol="1" rtlCol="0" anchor="t" anchorCtr="0" compatLnSpc="1">
            <a:prstTxWarp prst="textNoShape">
              <a:avLst/>
            </a:prstTxWarp>
          </a:bodyPr>
          <a:lstStyle/>
          <a:p>
            <a:pPr algn="ctr"/>
            <a:endParaRPr lang="en-GB" dirty="0"/>
          </a:p>
        </p:txBody>
      </p:sp>
      <p:sp>
        <p:nvSpPr>
          <p:cNvPr id="9" name="Rounded Rectangular Callout 8"/>
          <p:cNvSpPr/>
          <p:nvPr/>
        </p:nvSpPr>
        <p:spPr bwMode="auto">
          <a:xfrm>
            <a:off x="4767686" y="1749605"/>
            <a:ext cx="3614364" cy="1458525"/>
          </a:xfrm>
          <a:prstGeom prst="wedgeRoundRectCallout">
            <a:avLst/>
          </a:prstGeom>
          <a:solidFill>
            <a:schemeClr val="accent1">
              <a:alpha val="80000"/>
            </a:schemeClr>
          </a:solidFill>
          <a:ln>
            <a:noFill/>
          </a:ln>
          <a:extLst/>
        </p:spPr>
        <p:txBody>
          <a:bodyPr vert="horz" wrap="square" lIns="91440" tIns="45720" rIns="91440" bIns="45720" numCol="1" rtlCol="0" anchor="t" anchorCtr="0" compatLnSpc="1">
            <a:prstTxWarp prst="textNoShape">
              <a:avLst/>
            </a:prstTxWarp>
          </a:bodyPr>
          <a:lstStyle/>
          <a:p>
            <a:pPr algn="ctr"/>
            <a:endParaRPr lang="en-GB" dirty="0"/>
          </a:p>
        </p:txBody>
      </p:sp>
      <p:sp>
        <p:nvSpPr>
          <p:cNvPr id="10" name="Rounded Rectangular Callout 9"/>
          <p:cNvSpPr/>
          <p:nvPr/>
        </p:nvSpPr>
        <p:spPr bwMode="auto">
          <a:xfrm rot="5400000">
            <a:off x="1284825" y="1759128"/>
            <a:ext cx="1772997" cy="1715752"/>
          </a:xfrm>
          <a:prstGeom prst="wedgeRoundRectCallout">
            <a:avLst/>
          </a:prstGeom>
          <a:solidFill>
            <a:schemeClr val="accent2">
              <a:alpha val="80000"/>
            </a:schemeClr>
          </a:solidFill>
          <a:ln>
            <a:noFill/>
          </a:ln>
          <a:extLst/>
        </p:spPr>
        <p:txBody>
          <a:bodyPr vert="horz" wrap="square" lIns="91440" tIns="45720" rIns="91440" bIns="45720" numCol="1" rtlCol="0" anchor="t" anchorCtr="0" compatLnSpc="1">
            <a:prstTxWarp prst="textNoShape">
              <a:avLst/>
            </a:prstTxWarp>
          </a:bodyPr>
          <a:lstStyle/>
          <a:p>
            <a:pPr algn="ctr"/>
            <a:endParaRPr lang="en-GB" dirty="0"/>
          </a:p>
        </p:txBody>
      </p:sp>
      <p:sp>
        <p:nvSpPr>
          <p:cNvPr id="11" name="TextBox 10"/>
          <p:cNvSpPr txBox="1"/>
          <p:nvPr/>
        </p:nvSpPr>
        <p:spPr>
          <a:xfrm>
            <a:off x="1357377" y="2016731"/>
            <a:ext cx="1761242" cy="1310400"/>
          </a:xfrm>
          <a:prstGeom prst="rect">
            <a:avLst/>
          </a:prstGeom>
          <a:noFill/>
        </p:spPr>
        <p:txBody>
          <a:bodyPr wrap="square" numCol="2" rtlCol="0">
            <a:spAutoFit/>
          </a:bodyPr>
          <a:lstStyle/>
          <a:p>
            <a:r>
              <a:rPr lang="en-US" sz="700" dirty="0">
                <a:solidFill>
                  <a:schemeClr val="bg1"/>
                </a:solidFill>
              </a:rPr>
              <a:t>Afren</a:t>
            </a:r>
          </a:p>
          <a:p>
            <a:r>
              <a:rPr lang="en-US" sz="700" dirty="0">
                <a:solidFill>
                  <a:schemeClr val="bg1"/>
                </a:solidFill>
              </a:rPr>
              <a:t>Anadarko</a:t>
            </a:r>
          </a:p>
          <a:p>
            <a:r>
              <a:rPr lang="en-US" sz="700" dirty="0">
                <a:solidFill>
                  <a:schemeClr val="bg1"/>
                </a:solidFill>
              </a:rPr>
              <a:t>API</a:t>
            </a:r>
          </a:p>
          <a:p>
            <a:r>
              <a:rPr lang="en-US" sz="700" dirty="0">
                <a:solidFill>
                  <a:schemeClr val="bg1"/>
                </a:solidFill>
              </a:rPr>
              <a:t>Baker Hughes</a:t>
            </a:r>
          </a:p>
          <a:p>
            <a:r>
              <a:rPr lang="en-US" sz="700" dirty="0">
                <a:solidFill>
                  <a:schemeClr val="bg1"/>
                </a:solidFill>
              </a:rPr>
              <a:t>CAPP</a:t>
            </a:r>
          </a:p>
          <a:p>
            <a:r>
              <a:rPr lang="en-US" sz="700" dirty="0">
                <a:solidFill>
                  <a:schemeClr val="bg1"/>
                </a:solidFill>
              </a:rPr>
              <a:t>Chevron</a:t>
            </a:r>
          </a:p>
          <a:p>
            <a:r>
              <a:rPr lang="en-US" sz="700" dirty="0">
                <a:solidFill>
                  <a:schemeClr val="bg1"/>
                </a:solidFill>
              </a:rPr>
              <a:t>CNR International</a:t>
            </a:r>
          </a:p>
          <a:p>
            <a:r>
              <a:rPr lang="en-US" sz="700" dirty="0">
                <a:solidFill>
                  <a:schemeClr val="bg1"/>
                </a:solidFill>
              </a:rPr>
              <a:t>ConocoPhillips</a:t>
            </a:r>
          </a:p>
          <a:p>
            <a:r>
              <a:rPr lang="en-US" sz="700" dirty="0">
                <a:solidFill>
                  <a:schemeClr val="bg1"/>
                </a:solidFill>
              </a:rPr>
              <a:t>Devon Energy</a:t>
            </a:r>
          </a:p>
          <a:p>
            <a:r>
              <a:rPr lang="en-US" sz="700" dirty="0">
                <a:solidFill>
                  <a:schemeClr val="bg1"/>
                </a:solidFill>
              </a:rPr>
              <a:t>ExxonMobil</a:t>
            </a:r>
          </a:p>
          <a:p>
            <a:r>
              <a:rPr lang="en-US" sz="700" dirty="0">
                <a:solidFill>
                  <a:schemeClr val="bg1"/>
                </a:solidFill>
              </a:rPr>
              <a:t>Hess Corporation</a:t>
            </a:r>
          </a:p>
          <a:p>
            <a:r>
              <a:rPr lang="en-US" sz="700" dirty="0">
                <a:solidFill>
                  <a:schemeClr val="bg1"/>
                </a:solidFill>
              </a:rPr>
              <a:t>Husky Energy</a:t>
            </a:r>
          </a:p>
          <a:p>
            <a:r>
              <a:rPr lang="en-US" sz="700" dirty="0">
                <a:solidFill>
                  <a:schemeClr val="bg1"/>
                </a:solidFill>
              </a:rPr>
              <a:t>IADC</a:t>
            </a:r>
          </a:p>
          <a:p>
            <a:r>
              <a:rPr lang="en-US" sz="700" dirty="0">
                <a:solidFill>
                  <a:schemeClr val="bg1"/>
                </a:solidFill>
              </a:rPr>
              <a:t>IAGC</a:t>
            </a:r>
          </a:p>
          <a:p>
            <a:r>
              <a:rPr lang="en-US" sz="700" dirty="0">
                <a:solidFill>
                  <a:schemeClr val="bg1"/>
                </a:solidFill>
              </a:rPr>
              <a:t>Kosmos Energy</a:t>
            </a:r>
          </a:p>
          <a:p>
            <a:r>
              <a:rPr lang="en-US" sz="700" dirty="0">
                <a:solidFill>
                  <a:schemeClr val="bg1"/>
                </a:solidFill>
              </a:rPr>
              <a:t>Marathon Oil</a:t>
            </a:r>
          </a:p>
          <a:p>
            <a:r>
              <a:rPr lang="en-US" sz="700" dirty="0">
                <a:solidFill>
                  <a:schemeClr val="bg1"/>
                </a:solidFill>
              </a:rPr>
              <a:t>Noble Energy</a:t>
            </a:r>
          </a:p>
          <a:p>
            <a:r>
              <a:rPr lang="en-US" sz="700" dirty="0">
                <a:solidFill>
                  <a:schemeClr val="bg1"/>
                </a:solidFill>
              </a:rPr>
              <a:t>Pemex</a:t>
            </a:r>
          </a:p>
          <a:p>
            <a:r>
              <a:rPr lang="en-US" sz="700" dirty="0">
                <a:solidFill>
                  <a:schemeClr val="bg1"/>
                </a:solidFill>
              </a:rPr>
              <a:t>Schlumberger</a:t>
            </a:r>
          </a:p>
          <a:p>
            <a:r>
              <a:rPr lang="en-US" sz="700" dirty="0">
                <a:solidFill>
                  <a:schemeClr val="bg1"/>
                </a:solidFill>
              </a:rPr>
              <a:t>Suncor</a:t>
            </a:r>
          </a:p>
          <a:p>
            <a:r>
              <a:rPr lang="en-US" sz="700" dirty="0">
                <a:solidFill>
                  <a:schemeClr val="bg1"/>
                </a:solidFill>
              </a:rPr>
              <a:t>Talisman Energy</a:t>
            </a:r>
            <a:endParaRPr lang="en-GB" sz="700" dirty="0">
              <a:solidFill>
                <a:schemeClr val="bg1"/>
              </a:solidFill>
            </a:endParaRPr>
          </a:p>
        </p:txBody>
      </p:sp>
      <p:sp>
        <p:nvSpPr>
          <p:cNvPr id="12" name="TextBox 11"/>
          <p:cNvSpPr txBox="1"/>
          <p:nvPr/>
        </p:nvSpPr>
        <p:spPr>
          <a:xfrm>
            <a:off x="1357378" y="1787230"/>
            <a:ext cx="963725" cy="246221"/>
          </a:xfrm>
          <a:prstGeom prst="rect">
            <a:avLst/>
          </a:prstGeom>
          <a:noFill/>
        </p:spPr>
        <p:txBody>
          <a:bodyPr wrap="none" rtlCol="0">
            <a:spAutoFit/>
          </a:bodyPr>
          <a:lstStyle/>
          <a:p>
            <a:r>
              <a:rPr lang="en-US" sz="1000" b="1" dirty="0">
                <a:solidFill>
                  <a:schemeClr val="bg1"/>
                </a:solidFill>
              </a:rPr>
              <a:t>North America</a:t>
            </a:r>
            <a:endParaRPr lang="en-GB" sz="1000" b="1" dirty="0">
              <a:solidFill>
                <a:schemeClr val="bg1"/>
              </a:solidFill>
            </a:endParaRPr>
          </a:p>
        </p:txBody>
      </p:sp>
      <p:sp>
        <p:nvSpPr>
          <p:cNvPr id="13" name="TextBox 12"/>
          <p:cNvSpPr txBox="1"/>
          <p:nvPr/>
        </p:nvSpPr>
        <p:spPr>
          <a:xfrm>
            <a:off x="4844422" y="1993987"/>
            <a:ext cx="3632879" cy="1061829"/>
          </a:xfrm>
          <a:prstGeom prst="rect">
            <a:avLst/>
          </a:prstGeom>
          <a:noFill/>
        </p:spPr>
        <p:txBody>
          <a:bodyPr wrap="square" numCol="4" rtlCol="0">
            <a:spAutoFit/>
          </a:bodyPr>
          <a:lstStyle/>
          <a:p>
            <a:r>
              <a:rPr lang="en-US" sz="700" dirty="0">
                <a:solidFill>
                  <a:schemeClr val="bg1"/>
                </a:solidFill>
              </a:rPr>
              <a:t>ASSOMMINERARIA</a:t>
            </a:r>
          </a:p>
          <a:p>
            <a:r>
              <a:rPr lang="en-US" sz="700" dirty="0">
                <a:solidFill>
                  <a:schemeClr val="bg1"/>
                </a:solidFill>
              </a:rPr>
              <a:t>BG Group</a:t>
            </a:r>
          </a:p>
          <a:p>
            <a:r>
              <a:rPr lang="en-US" sz="700" dirty="0">
                <a:solidFill>
                  <a:schemeClr val="bg1"/>
                </a:solidFill>
              </a:rPr>
              <a:t>BP</a:t>
            </a:r>
          </a:p>
          <a:p>
            <a:r>
              <a:rPr lang="en-US" sz="700" dirty="0">
                <a:solidFill>
                  <a:schemeClr val="bg1"/>
                </a:solidFill>
              </a:rPr>
              <a:t>Cairn Energy</a:t>
            </a:r>
          </a:p>
          <a:p>
            <a:r>
              <a:rPr lang="en-US" sz="700" dirty="0">
                <a:solidFill>
                  <a:schemeClr val="bg1"/>
                </a:solidFill>
              </a:rPr>
              <a:t>DEA Deutsche </a:t>
            </a:r>
            <a:br>
              <a:rPr lang="en-US" sz="700" dirty="0">
                <a:solidFill>
                  <a:schemeClr val="bg1"/>
                </a:solidFill>
              </a:rPr>
            </a:br>
            <a:r>
              <a:rPr lang="en-US" sz="700" dirty="0">
                <a:solidFill>
                  <a:schemeClr val="bg1"/>
                </a:solidFill>
              </a:rPr>
              <a:t>  Erdoel AG</a:t>
            </a:r>
          </a:p>
          <a:p>
            <a:r>
              <a:rPr lang="en-US" sz="700" dirty="0">
                <a:solidFill>
                  <a:schemeClr val="bg1"/>
                </a:solidFill>
              </a:rPr>
              <a:t>DONG Energy</a:t>
            </a:r>
          </a:p>
          <a:p>
            <a:r>
              <a:rPr lang="en-US" sz="700" dirty="0">
                <a:solidFill>
                  <a:schemeClr val="bg1"/>
                </a:solidFill>
              </a:rPr>
              <a:t>E.ON </a:t>
            </a:r>
            <a:r>
              <a:rPr lang="en-US" sz="700" dirty="0" err="1">
                <a:solidFill>
                  <a:schemeClr val="bg1"/>
                </a:solidFill>
              </a:rPr>
              <a:t>Ruhrgas</a:t>
            </a:r>
            <a:r>
              <a:rPr lang="en-US" sz="700" dirty="0">
                <a:solidFill>
                  <a:schemeClr val="bg1"/>
                </a:solidFill>
              </a:rPr>
              <a:t> AS</a:t>
            </a:r>
          </a:p>
          <a:p>
            <a:r>
              <a:rPr lang="en-US" sz="700" dirty="0">
                <a:solidFill>
                  <a:schemeClr val="bg1"/>
                </a:solidFill>
              </a:rPr>
              <a:t>Energy Institute</a:t>
            </a:r>
          </a:p>
          <a:p>
            <a:r>
              <a:rPr lang="en-US" sz="700" dirty="0">
                <a:solidFill>
                  <a:schemeClr val="bg1"/>
                </a:solidFill>
              </a:rPr>
              <a:t>ENGIE</a:t>
            </a:r>
          </a:p>
          <a:p>
            <a:r>
              <a:rPr lang="en-US" sz="700" dirty="0">
                <a:solidFill>
                  <a:schemeClr val="bg1"/>
                </a:solidFill>
              </a:rPr>
              <a:t>Eni</a:t>
            </a:r>
          </a:p>
          <a:p>
            <a:r>
              <a:rPr lang="en-US" sz="700" dirty="0">
                <a:solidFill>
                  <a:schemeClr val="bg1"/>
                </a:solidFill>
              </a:rPr>
              <a:t>GALP Energia</a:t>
            </a:r>
          </a:p>
          <a:p>
            <a:r>
              <a:rPr lang="en-US" sz="700" dirty="0">
                <a:solidFill>
                  <a:schemeClr val="bg1"/>
                </a:solidFill>
              </a:rPr>
              <a:t>IECO</a:t>
            </a:r>
          </a:p>
          <a:p>
            <a:r>
              <a:rPr lang="en-US" sz="700" dirty="0">
                <a:solidFill>
                  <a:schemeClr val="bg1"/>
                </a:solidFill>
              </a:rPr>
              <a:t>IOOA</a:t>
            </a:r>
          </a:p>
          <a:p>
            <a:r>
              <a:rPr lang="en-US" sz="700" dirty="0">
                <a:solidFill>
                  <a:schemeClr val="bg1"/>
                </a:solidFill>
              </a:rPr>
              <a:t>IPIECA</a:t>
            </a:r>
          </a:p>
          <a:p>
            <a:r>
              <a:rPr lang="en-US" sz="700" dirty="0">
                <a:solidFill>
                  <a:schemeClr val="bg1"/>
                </a:solidFill>
              </a:rPr>
              <a:t>Maersk Oil</a:t>
            </a:r>
          </a:p>
          <a:p>
            <a:r>
              <a:rPr lang="en-US" sz="700" dirty="0">
                <a:solidFill>
                  <a:schemeClr val="bg1"/>
                </a:solidFill>
              </a:rPr>
              <a:t>MOL plc</a:t>
            </a:r>
          </a:p>
          <a:p>
            <a:r>
              <a:rPr lang="en-US" sz="700" dirty="0">
                <a:solidFill>
                  <a:schemeClr val="bg1"/>
                </a:solidFill>
              </a:rPr>
              <a:t>NOGEPA</a:t>
            </a:r>
          </a:p>
          <a:p>
            <a:r>
              <a:rPr lang="en-US" sz="700" dirty="0">
                <a:solidFill>
                  <a:schemeClr val="bg1"/>
                </a:solidFill>
              </a:rPr>
              <a:t>Norwegian Oil &amp; Gas</a:t>
            </a:r>
          </a:p>
          <a:p>
            <a:r>
              <a:rPr lang="en-US" sz="700" dirty="0">
                <a:solidFill>
                  <a:schemeClr val="bg1"/>
                </a:solidFill>
              </a:rPr>
              <a:t>Oil Gas Denmark</a:t>
            </a:r>
          </a:p>
          <a:p>
            <a:r>
              <a:rPr lang="en-US" sz="700" dirty="0">
                <a:solidFill>
                  <a:schemeClr val="bg1"/>
                </a:solidFill>
              </a:rPr>
              <a:t>Oil &amp; Gas UK</a:t>
            </a:r>
          </a:p>
          <a:p>
            <a:r>
              <a:rPr lang="en-US" sz="700" dirty="0">
                <a:solidFill>
                  <a:schemeClr val="bg1"/>
                </a:solidFill>
              </a:rPr>
              <a:t>OMV</a:t>
            </a:r>
          </a:p>
          <a:p>
            <a:r>
              <a:rPr lang="en-US" sz="700" dirty="0">
                <a:solidFill>
                  <a:schemeClr val="bg1"/>
                </a:solidFill>
              </a:rPr>
              <a:t>Perenco Holdings</a:t>
            </a:r>
          </a:p>
          <a:p>
            <a:r>
              <a:rPr lang="en-US" sz="700" dirty="0">
                <a:solidFill>
                  <a:schemeClr val="bg1"/>
                </a:solidFill>
              </a:rPr>
              <a:t>Premier Oil</a:t>
            </a:r>
          </a:p>
          <a:p>
            <a:r>
              <a:rPr lang="en-US" sz="700" dirty="0">
                <a:solidFill>
                  <a:schemeClr val="bg1"/>
                </a:solidFill>
              </a:rPr>
              <a:t>Repsol</a:t>
            </a:r>
          </a:p>
          <a:p>
            <a:r>
              <a:rPr lang="en-US" sz="700" dirty="0">
                <a:solidFill>
                  <a:schemeClr val="bg1"/>
                </a:solidFill>
              </a:rPr>
              <a:t>Shell</a:t>
            </a:r>
          </a:p>
          <a:p>
            <a:r>
              <a:rPr lang="en-US" sz="700" dirty="0">
                <a:solidFill>
                  <a:schemeClr val="bg1"/>
                </a:solidFill>
              </a:rPr>
              <a:t>Statoil</a:t>
            </a:r>
          </a:p>
          <a:p>
            <a:r>
              <a:rPr lang="en-US" sz="700" dirty="0">
                <a:solidFill>
                  <a:schemeClr val="bg1"/>
                </a:solidFill>
              </a:rPr>
              <a:t>Total</a:t>
            </a:r>
          </a:p>
          <a:p>
            <a:r>
              <a:rPr lang="en-US" sz="700" dirty="0">
                <a:solidFill>
                  <a:schemeClr val="bg1"/>
                </a:solidFill>
              </a:rPr>
              <a:t>Tullow Oil</a:t>
            </a:r>
          </a:p>
          <a:p>
            <a:r>
              <a:rPr lang="en-US" sz="700" dirty="0">
                <a:solidFill>
                  <a:schemeClr val="bg1"/>
                </a:solidFill>
              </a:rPr>
              <a:t>WEG</a:t>
            </a:r>
          </a:p>
          <a:p>
            <a:r>
              <a:rPr lang="en-US" sz="700" dirty="0">
                <a:solidFill>
                  <a:schemeClr val="bg1"/>
                </a:solidFill>
              </a:rPr>
              <a:t>Wintershall</a:t>
            </a:r>
            <a:endParaRPr lang="en-GB" sz="700" dirty="0">
              <a:solidFill>
                <a:schemeClr val="bg1"/>
              </a:solidFill>
            </a:endParaRPr>
          </a:p>
        </p:txBody>
      </p:sp>
      <p:sp>
        <p:nvSpPr>
          <p:cNvPr id="14" name="TextBox 13"/>
          <p:cNvSpPr txBox="1"/>
          <p:nvPr/>
        </p:nvSpPr>
        <p:spPr>
          <a:xfrm>
            <a:off x="4848971" y="1787230"/>
            <a:ext cx="562975" cy="246221"/>
          </a:xfrm>
          <a:prstGeom prst="rect">
            <a:avLst/>
          </a:prstGeom>
          <a:noFill/>
        </p:spPr>
        <p:txBody>
          <a:bodyPr wrap="none" rtlCol="0">
            <a:spAutoFit/>
          </a:bodyPr>
          <a:lstStyle/>
          <a:p>
            <a:r>
              <a:rPr lang="en-US" sz="1000" b="1" dirty="0">
                <a:solidFill>
                  <a:schemeClr val="bg1"/>
                </a:solidFill>
              </a:rPr>
              <a:t>Europe</a:t>
            </a:r>
            <a:endParaRPr lang="en-GB" sz="1000" b="1" dirty="0">
              <a:solidFill>
                <a:schemeClr val="bg1"/>
              </a:solidFill>
            </a:endParaRPr>
          </a:p>
        </p:txBody>
      </p:sp>
      <p:sp>
        <p:nvSpPr>
          <p:cNvPr id="15" name="TextBox 14"/>
          <p:cNvSpPr txBox="1"/>
          <p:nvPr/>
        </p:nvSpPr>
        <p:spPr>
          <a:xfrm>
            <a:off x="1334632" y="4327045"/>
            <a:ext cx="1824590" cy="415498"/>
          </a:xfrm>
          <a:prstGeom prst="rect">
            <a:avLst/>
          </a:prstGeom>
          <a:noFill/>
        </p:spPr>
        <p:txBody>
          <a:bodyPr wrap="square" numCol="2" rtlCol="0">
            <a:spAutoFit/>
          </a:bodyPr>
          <a:lstStyle/>
          <a:p>
            <a:r>
              <a:rPr lang="en-US" sz="700" dirty="0">
                <a:solidFill>
                  <a:schemeClr val="bg1"/>
                </a:solidFill>
              </a:rPr>
              <a:t>ARPEL</a:t>
            </a:r>
          </a:p>
          <a:p>
            <a:r>
              <a:rPr lang="en-US" sz="700" dirty="0">
                <a:solidFill>
                  <a:schemeClr val="bg1"/>
                </a:solidFill>
              </a:rPr>
              <a:t>IBP</a:t>
            </a:r>
          </a:p>
          <a:p>
            <a:r>
              <a:rPr lang="en-US" sz="700" dirty="0">
                <a:solidFill>
                  <a:schemeClr val="bg1"/>
                </a:solidFill>
              </a:rPr>
              <a:t>Pan American</a:t>
            </a:r>
          </a:p>
          <a:p>
            <a:r>
              <a:rPr lang="en-US" sz="700" dirty="0">
                <a:solidFill>
                  <a:schemeClr val="bg1"/>
                </a:solidFill>
              </a:rPr>
              <a:t>Petrobras</a:t>
            </a:r>
          </a:p>
          <a:p>
            <a:r>
              <a:rPr lang="en-US" sz="700" dirty="0">
                <a:solidFill>
                  <a:schemeClr val="bg1"/>
                </a:solidFill>
              </a:rPr>
              <a:t>PLUSPETROL</a:t>
            </a:r>
            <a:endParaRPr lang="en-GB" sz="700" dirty="0">
              <a:solidFill>
                <a:schemeClr val="bg1"/>
              </a:solidFill>
            </a:endParaRPr>
          </a:p>
        </p:txBody>
      </p:sp>
      <p:sp>
        <p:nvSpPr>
          <p:cNvPr id="16" name="TextBox 15"/>
          <p:cNvSpPr txBox="1"/>
          <p:nvPr/>
        </p:nvSpPr>
        <p:spPr>
          <a:xfrm>
            <a:off x="1346958" y="4114444"/>
            <a:ext cx="963725" cy="246221"/>
          </a:xfrm>
          <a:prstGeom prst="rect">
            <a:avLst/>
          </a:prstGeom>
          <a:noFill/>
        </p:spPr>
        <p:txBody>
          <a:bodyPr wrap="none" rtlCol="0">
            <a:spAutoFit/>
          </a:bodyPr>
          <a:lstStyle/>
          <a:p>
            <a:r>
              <a:rPr lang="en-US" sz="1000" b="1" dirty="0">
                <a:solidFill>
                  <a:schemeClr val="bg1"/>
                </a:solidFill>
              </a:rPr>
              <a:t>South America</a:t>
            </a:r>
            <a:endParaRPr lang="en-GB" sz="1000" b="1" dirty="0">
              <a:solidFill>
                <a:schemeClr val="bg1"/>
              </a:solidFill>
            </a:endParaRPr>
          </a:p>
        </p:txBody>
      </p:sp>
      <p:sp>
        <p:nvSpPr>
          <p:cNvPr id="17" name="TextBox 16"/>
          <p:cNvSpPr txBox="1"/>
          <p:nvPr/>
        </p:nvSpPr>
        <p:spPr>
          <a:xfrm>
            <a:off x="3629458" y="4047894"/>
            <a:ext cx="1824590" cy="200055"/>
          </a:xfrm>
          <a:prstGeom prst="rect">
            <a:avLst/>
          </a:prstGeom>
          <a:noFill/>
        </p:spPr>
        <p:txBody>
          <a:bodyPr wrap="square" numCol="2" rtlCol="0">
            <a:spAutoFit/>
          </a:bodyPr>
          <a:lstStyle/>
          <a:p>
            <a:r>
              <a:rPr lang="en-US" sz="700" dirty="0">
                <a:solidFill>
                  <a:schemeClr val="bg1"/>
                </a:solidFill>
              </a:rPr>
              <a:t>Sasol</a:t>
            </a:r>
          </a:p>
          <a:p>
            <a:r>
              <a:rPr lang="en-US" sz="700" dirty="0">
                <a:solidFill>
                  <a:schemeClr val="bg1"/>
                </a:solidFill>
              </a:rPr>
              <a:t>Sonangol</a:t>
            </a:r>
            <a:endParaRPr lang="en-GB" sz="700" dirty="0">
              <a:solidFill>
                <a:schemeClr val="bg1"/>
              </a:solidFill>
            </a:endParaRPr>
          </a:p>
        </p:txBody>
      </p:sp>
      <p:sp>
        <p:nvSpPr>
          <p:cNvPr id="18" name="TextBox 17"/>
          <p:cNvSpPr txBox="1"/>
          <p:nvPr/>
        </p:nvSpPr>
        <p:spPr>
          <a:xfrm>
            <a:off x="3639878" y="3836499"/>
            <a:ext cx="494046" cy="246221"/>
          </a:xfrm>
          <a:prstGeom prst="rect">
            <a:avLst/>
          </a:prstGeom>
          <a:noFill/>
        </p:spPr>
        <p:txBody>
          <a:bodyPr wrap="none" rtlCol="0">
            <a:spAutoFit/>
          </a:bodyPr>
          <a:lstStyle/>
          <a:p>
            <a:r>
              <a:rPr lang="en-US" sz="1000" b="1" dirty="0">
                <a:solidFill>
                  <a:schemeClr val="bg1"/>
                </a:solidFill>
              </a:rPr>
              <a:t>Africa</a:t>
            </a:r>
            <a:endParaRPr lang="en-GB" sz="1000" b="1" dirty="0">
              <a:solidFill>
                <a:schemeClr val="bg1"/>
              </a:solidFill>
            </a:endParaRPr>
          </a:p>
        </p:txBody>
      </p:sp>
      <p:sp>
        <p:nvSpPr>
          <p:cNvPr id="19" name="TextBox 18"/>
          <p:cNvSpPr txBox="1"/>
          <p:nvPr/>
        </p:nvSpPr>
        <p:spPr>
          <a:xfrm>
            <a:off x="6723806" y="3687420"/>
            <a:ext cx="1824590" cy="200055"/>
          </a:xfrm>
          <a:prstGeom prst="rect">
            <a:avLst/>
          </a:prstGeom>
          <a:noFill/>
        </p:spPr>
        <p:txBody>
          <a:bodyPr wrap="square" numCol="2" rtlCol="0">
            <a:spAutoFit/>
          </a:bodyPr>
          <a:lstStyle/>
          <a:p>
            <a:r>
              <a:rPr lang="en-US" sz="700" dirty="0">
                <a:solidFill>
                  <a:schemeClr val="bg1"/>
                </a:solidFill>
              </a:rPr>
              <a:t>JSOC Bashneft</a:t>
            </a:r>
          </a:p>
          <a:p>
            <a:r>
              <a:rPr lang="en-US" sz="700" dirty="0">
                <a:solidFill>
                  <a:schemeClr val="bg1"/>
                </a:solidFill>
              </a:rPr>
              <a:t>NCOC</a:t>
            </a:r>
            <a:endParaRPr lang="en-GB" sz="700" dirty="0">
              <a:solidFill>
                <a:schemeClr val="bg1"/>
              </a:solidFill>
            </a:endParaRPr>
          </a:p>
        </p:txBody>
      </p:sp>
      <p:sp>
        <p:nvSpPr>
          <p:cNvPr id="20" name="TextBox 19"/>
          <p:cNvSpPr txBox="1"/>
          <p:nvPr/>
        </p:nvSpPr>
        <p:spPr>
          <a:xfrm>
            <a:off x="6731757" y="3486547"/>
            <a:ext cx="1452642" cy="246221"/>
          </a:xfrm>
          <a:prstGeom prst="rect">
            <a:avLst/>
          </a:prstGeom>
          <a:noFill/>
        </p:spPr>
        <p:txBody>
          <a:bodyPr wrap="none" rtlCol="0">
            <a:spAutoFit/>
          </a:bodyPr>
          <a:lstStyle/>
          <a:p>
            <a:r>
              <a:rPr lang="en-US" sz="1000" b="1" dirty="0">
                <a:solidFill>
                  <a:schemeClr val="bg1"/>
                </a:solidFill>
              </a:rPr>
              <a:t>Russia &amp; Caspian region</a:t>
            </a:r>
            <a:endParaRPr lang="en-GB" sz="1000" b="1" dirty="0">
              <a:solidFill>
                <a:schemeClr val="bg1"/>
              </a:solidFill>
            </a:endParaRPr>
          </a:p>
        </p:txBody>
      </p:sp>
      <p:sp>
        <p:nvSpPr>
          <p:cNvPr id="21" name="TextBox 20"/>
          <p:cNvSpPr txBox="1"/>
          <p:nvPr/>
        </p:nvSpPr>
        <p:spPr>
          <a:xfrm>
            <a:off x="6719432" y="5175869"/>
            <a:ext cx="1824590" cy="630942"/>
          </a:xfrm>
          <a:prstGeom prst="rect">
            <a:avLst/>
          </a:prstGeom>
          <a:noFill/>
        </p:spPr>
        <p:txBody>
          <a:bodyPr wrap="square" numCol="2" rtlCol="0">
            <a:spAutoFit/>
          </a:bodyPr>
          <a:lstStyle/>
          <a:p>
            <a:r>
              <a:rPr lang="en-US" sz="700" dirty="0">
                <a:solidFill>
                  <a:schemeClr val="bg1"/>
                </a:solidFill>
              </a:rPr>
              <a:t>APPEA</a:t>
            </a:r>
          </a:p>
          <a:p>
            <a:r>
              <a:rPr lang="en-US" sz="700" dirty="0">
                <a:solidFill>
                  <a:schemeClr val="bg1"/>
                </a:solidFill>
              </a:rPr>
              <a:t>BHP Billiton</a:t>
            </a:r>
          </a:p>
          <a:p>
            <a:r>
              <a:rPr lang="en-US" sz="700" dirty="0">
                <a:solidFill>
                  <a:schemeClr val="bg1"/>
                </a:solidFill>
              </a:rPr>
              <a:t>Cairn India</a:t>
            </a:r>
          </a:p>
          <a:p>
            <a:r>
              <a:rPr lang="en-US" sz="700" dirty="0">
                <a:solidFill>
                  <a:schemeClr val="bg1"/>
                </a:solidFill>
              </a:rPr>
              <a:t>CNOOC</a:t>
            </a:r>
          </a:p>
          <a:p>
            <a:r>
              <a:rPr lang="en-US" sz="700" dirty="0">
                <a:solidFill>
                  <a:schemeClr val="bg1"/>
                </a:solidFill>
              </a:rPr>
              <a:t>INPEX</a:t>
            </a:r>
          </a:p>
          <a:p>
            <a:r>
              <a:rPr lang="en-US" sz="700" dirty="0">
                <a:solidFill>
                  <a:schemeClr val="bg1"/>
                </a:solidFill>
              </a:rPr>
              <a:t>Origin Energy</a:t>
            </a:r>
          </a:p>
          <a:p>
            <a:r>
              <a:rPr lang="en-US" sz="700" dirty="0">
                <a:solidFill>
                  <a:schemeClr val="bg1"/>
                </a:solidFill>
              </a:rPr>
              <a:t>Papuan Oil Search</a:t>
            </a:r>
          </a:p>
          <a:p>
            <a:r>
              <a:rPr lang="en-US" sz="700" dirty="0">
                <a:solidFill>
                  <a:schemeClr val="bg1"/>
                </a:solidFill>
              </a:rPr>
              <a:t>Petronas</a:t>
            </a:r>
          </a:p>
          <a:p>
            <a:r>
              <a:rPr lang="en-US" sz="700" dirty="0">
                <a:solidFill>
                  <a:schemeClr val="bg1"/>
                </a:solidFill>
              </a:rPr>
              <a:t>PTTEP</a:t>
            </a:r>
          </a:p>
          <a:p>
            <a:r>
              <a:rPr lang="en-US" sz="700" dirty="0">
                <a:solidFill>
                  <a:schemeClr val="bg1"/>
                </a:solidFill>
              </a:rPr>
              <a:t>Woodside</a:t>
            </a:r>
            <a:endParaRPr lang="en-GB" sz="700" dirty="0">
              <a:solidFill>
                <a:schemeClr val="bg1"/>
              </a:solidFill>
            </a:endParaRPr>
          </a:p>
        </p:txBody>
      </p:sp>
      <p:sp>
        <p:nvSpPr>
          <p:cNvPr id="22" name="TextBox 21"/>
          <p:cNvSpPr txBox="1"/>
          <p:nvPr/>
        </p:nvSpPr>
        <p:spPr>
          <a:xfrm>
            <a:off x="6731758" y="4963268"/>
            <a:ext cx="1031051" cy="246221"/>
          </a:xfrm>
          <a:prstGeom prst="rect">
            <a:avLst/>
          </a:prstGeom>
          <a:noFill/>
        </p:spPr>
        <p:txBody>
          <a:bodyPr wrap="none" rtlCol="0">
            <a:spAutoFit/>
          </a:bodyPr>
          <a:lstStyle/>
          <a:p>
            <a:r>
              <a:rPr lang="en-US" sz="1000" b="1" dirty="0">
                <a:solidFill>
                  <a:schemeClr val="bg1"/>
                </a:solidFill>
              </a:rPr>
              <a:t>Asia &amp; Australia</a:t>
            </a:r>
            <a:endParaRPr lang="en-GB" sz="1000" b="1" dirty="0">
              <a:solidFill>
                <a:schemeClr val="bg1"/>
              </a:solidFill>
            </a:endParaRPr>
          </a:p>
        </p:txBody>
      </p:sp>
      <p:sp>
        <p:nvSpPr>
          <p:cNvPr id="23" name="Rounded Rectangular Callout 22"/>
          <p:cNvSpPr/>
          <p:nvPr/>
        </p:nvSpPr>
        <p:spPr bwMode="auto">
          <a:xfrm rot="10800000">
            <a:off x="3980544" y="4736425"/>
            <a:ext cx="1733266" cy="1000799"/>
          </a:xfrm>
          <a:prstGeom prst="wedgeRoundRectCallout">
            <a:avLst/>
          </a:prstGeom>
          <a:solidFill>
            <a:schemeClr val="accent2">
              <a:alpha val="80000"/>
            </a:schemeClr>
          </a:solidFill>
          <a:ln>
            <a:noFill/>
          </a:ln>
          <a:extLst/>
        </p:spPr>
        <p:txBody>
          <a:bodyPr vert="horz" wrap="square" lIns="91440" tIns="45720" rIns="91440" bIns="45720" numCol="1" rtlCol="0" anchor="t" anchorCtr="0" compatLnSpc="1">
            <a:prstTxWarp prst="textNoShape">
              <a:avLst/>
            </a:prstTxWarp>
          </a:bodyPr>
          <a:lstStyle/>
          <a:p>
            <a:pPr algn="ctr"/>
            <a:endParaRPr lang="en-GB" dirty="0"/>
          </a:p>
        </p:txBody>
      </p:sp>
      <p:sp>
        <p:nvSpPr>
          <p:cNvPr id="24" name="TextBox 23"/>
          <p:cNvSpPr txBox="1"/>
          <p:nvPr/>
        </p:nvSpPr>
        <p:spPr>
          <a:xfrm>
            <a:off x="4069057" y="4947882"/>
            <a:ext cx="1824590" cy="738664"/>
          </a:xfrm>
          <a:prstGeom prst="rect">
            <a:avLst/>
          </a:prstGeom>
          <a:noFill/>
        </p:spPr>
        <p:txBody>
          <a:bodyPr wrap="square" numCol="2" rtlCol="0">
            <a:spAutoFit/>
          </a:bodyPr>
          <a:lstStyle/>
          <a:p>
            <a:pPr indent="-360000"/>
            <a:r>
              <a:rPr lang="en-US" sz="700" dirty="0">
                <a:solidFill>
                  <a:schemeClr val="bg1"/>
                </a:solidFill>
              </a:rPr>
              <a:t>ADNOC</a:t>
            </a:r>
          </a:p>
          <a:p>
            <a:pPr indent="-360000"/>
            <a:r>
              <a:rPr lang="en-US" sz="700" dirty="0">
                <a:solidFill>
                  <a:schemeClr val="bg1"/>
                </a:solidFill>
              </a:rPr>
              <a:t>CC Energy Development</a:t>
            </a:r>
          </a:p>
          <a:p>
            <a:pPr indent="-360000"/>
            <a:r>
              <a:rPr lang="en-US" sz="700" dirty="0">
                <a:solidFill>
                  <a:schemeClr val="bg1"/>
                </a:solidFill>
              </a:rPr>
              <a:t>Dolphin Energy</a:t>
            </a:r>
          </a:p>
          <a:p>
            <a:pPr indent="-360000"/>
            <a:r>
              <a:rPr lang="en-US" sz="700" dirty="0">
                <a:solidFill>
                  <a:schemeClr val="bg1"/>
                </a:solidFill>
              </a:rPr>
              <a:t>Dragon Oil</a:t>
            </a:r>
          </a:p>
          <a:p>
            <a:pPr indent="-360000"/>
            <a:endParaRPr lang="en-US" sz="700" dirty="0">
              <a:solidFill>
                <a:schemeClr val="bg1"/>
              </a:solidFill>
            </a:endParaRPr>
          </a:p>
          <a:p>
            <a:pPr indent="-360000"/>
            <a:r>
              <a:rPr lang="en-US" sz="700" dirty="0">
                <a:solidFill>
                  <a:schemeClr val="bg1"/>
                </a:solidFill>
              </a:rPr>
              <a:t>Kuwait Oil</a:t>
            </a:r>
          </a:p>
          <a:p>
            <a:pPr indent="-360000"/>
            <a:r>
              <a:rPr lang="en-US" sz="700" dirty="0">
                <a:solidFill>
                  <a:schemeClr val="bg1"/>
                </a:solidFill>
              </a:rPr>
              <a:t>Qatar Petroleum</a:t>
            </a:r>
          </a:p>
          <a:p>
            <a:pPr indent="-360000"/>
            <a:r>
              <a:rPr lang="en-US" sz="700" dirty="0" err="1">
                <a:solidFill>
                  <a:schemeClr val="bg1"/>
                </a:solidFill>
              </a:rPr>
              <a:t>RasGas</a:t>
            </a:r>
            <a:endParaRPr lang="en-US" sz="700" dirty="0">
              <a:solidFill>
                <a:schemeClr val="bg1"/>
              </a:solidFill>
            </a:endParaRPr>
          </a:p>
          <a:p>
            <a:pPr indent="-360000"/>
            <a:r>
              <a:rPr lang="en-US" sz="700" dirty="0">
                <a:solidFill>
                  <a:schemeClr val="bg1"/>
                </a:solidFill>
              </a:rPr>
              <a:t>Yemen LNG</a:t>
            </a:r>
          </a:p>
          <a:p>
            <a:pPr indent="-360000"/>
            <a:r>
              <a:rPr lang="en-US" sz="700" dirty="0">
                <a:solidFill>
                  <a:schemeClr val="bg1"/>
                </a:solidFill>
              </a:rPr>
              <a:t>ZADCO</a:t>
            </a:r>
            <a:endParaRPr lang="en-GB" sz="700" dirty="0">
              <a:solidFill>
                <a:schemeClr val="bg1"/>
              </a:solidFill>
            </a:endParaRPr>
          </a:p>
        </p:txBody>
      </p:sp>
      <p:sp>
        <p:nvSpPr>
          <p:cNvPr id="25" name="TextBox 24"/>
          <p:cNvSpPr txBox="1"/>
          <p:nvPr/>
        </p:nvSpPr>
        <p:spPr>
          <a:xfrm>
            <a:off x="4081383" y="4735281"/>
            <a:ext cx="813043" cy="246221"/>
          </a:xfrm>
          <a:prstGeom prst="rect">
            <a:avLst/>
          </a:prstGeom>
          <a:noFill/>
        </p:spPr>
        <p:txBody>
          <a:bodyPr wrap="none" rtlCol="0">
            <a:spAutoFit/>
          </a:bodyPr>
          <a:lstStyle/>
          <a:p>
            <a:r>
              <a:rPr lang="en-US" sz="1000" b="1" dirty="0">
                <a:solidFill>
                  <a:schemeClr val="bg1"/>
                </a:solidFill>
              </a:rPr>
              <a:t>Middle East</a:t>
            </a:r>
            <a:endParaRPr lang="en-GB" sz="1000" b="1" dirty="0">
              <a:solidFill>
                <a:schemeClr val="bg1"/>
              </a:solidFill>
            </a:endParaRPr>
          </a:p>
        </p:txBody>
      </p:sp>
    </p:spTree>
    <p:extLst>
      <p:ext uri="{BB962C8B-B14F-4D97-AF65-F5344CB8AC3E}">
        <p14:creationId xmlns:p14="http://schemas.microsoft.com/office/powerpoint/2010/main" val="338209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IOGP Data capture process</a:t>
            </a:r>
            <a:r>
              <a:rPr lang="en-GB" sz="3200" dirty="0" smtClean="0"/>
              <a:t/>
            </a:r>
            <a:br>
              <a:rPr lang="en-GB" sz="3200" dirty="0" smtClean="0"/>
            </a:br>
            <a:endParaRPr lang="en-GB" sz="3200" dirty="0"/>
          </a:p>
        </p:txBody>
      </p:sp>
      <p:sp>
        <p:nvSpPr>
          <p:cNvPr id="3" name="Content Placeholder 2"/>
          <p:cNvSpPr>
            <a:spLocks noGrp="1"/>
          </p:cNvSpPr>
          <p:nvPr>
            <p:ph idx="1"/>
          </p:nvPr>
        </p:nvSpPr>
        <p:spPr/>
        <p:txBody>
          <a:bodyPr>
            <a:normAutofit/>
          </a:bodyPr>
          <a:lstStyle/>
          <a:p>
            <a:r>
              <a:rPr lang="en-GB" sz="1800" dirty="0"/>
              <a:t>Voluntary program </a:t>
            </a:r>
            <a:endParaRPr lang="en-GB" sz="1800" dirty="0" smtClean="0"/>
          </a:p>
          <a:p>
            <a:r>
              <a:rPr lang="en-GB" sz="1800" dirty="0" smtClean="0"/>
              <a:t>IOGP </a:t>
            </a:r>
            <a:r>
              <a:rPr lang="en-GB" sz="1800" dirty="0"/>
              <a:t>member </a:t>
            </a:r>
            <a:r>
              <a:rPr lang="en-GB" sz="1800" dirty="0" smtClean="0"/>
              <a:t>companies (</a:t>
            </a:r>
            <a:r>
              <a:rPr lang="en-GB" sz="1800" dirty="0"/>
              <a:t>including </a:t>
            </a:r>
            <a:br>
              <a:rPr lang="en-GB" sz="1800" dirty="0"/>
            </a:br>
            <a:r>
              <a:rPr lang="en-GB" sz="1800" dirty="0" smtClean="0"/>
              <a:t>contractor </a:t>
            </a:r>
            <a:r>
              <a:rPr lang="en-GB" sz="1800" dirty="0"/>
              <a:t>data)</a:t>
            </a:r>
          </a:p>
          <a:p>
            <a:r>
              <a:rPr lang="en-GB" sz="1800" dirty="0"/>
              <a:t>Annual process</a:t>
            </a:r>
          </a:p>
          <a:p>
            <a:pPr lvl="1"/>
            <a:r>
              <a:rPr lang="en-GB" sz="1400" dirty="0"/>
              <a:t>Occupational safety</a:t>
            </a:r>
          </a:p>
          <a:p>
            <a:pPr lvl="1"/>
            <a:r>
              <a:rPr lang="en-GB" sz="1400" dirty="0"/>
              <a:t>Environment</a:t>
            </a:r>
          </a:p>
          <a:p>
            <a:pPr lvl="1"/>
            <a:r>
              <a:rPr lang="en-US" sz="1400" dirty="0"/>
              <a:t>Motor vehicle crash</a:t>
            </a:r>
            <a:endParaRPr lang="en-GB" sz="1400" dirty="0"/>
          </a:p>
          <a:p>
            <a:pPr lvl="1"/>
            <a:r>
              <a:rPr lang="en-GB" sz="1400" dirty="0"/>
              <a:t>Health</a:t>
            </a:r>
          </a:p>
          <a:p>
            <a:pPr lvl="1"/>
            <a:r>
              <a:rPr lang="en-GB" sz="1400" dirty="0"/>
              <a:t>Process safety</a:t>
            </a:r>
          </a:p>
          <a:p>
            <a:pPr lvl="1"/>
            <a:r>
              <a:rPr lang="en-US" sz="1400" dirty="0"/>
              <a:t>Aviation</a:t>
            </a:r>
            <a:endParaRPr lang="en-GB" sz="1400" dirty="0"/>
          </a:p>
          <a:p>
            <a:r>
              <a:rPr lang="en-GB" sz="1800" dirty="0"/>
              <a:t>Continuous process</a:t>
            </a:r>
          </a:p>
          <a:p>
            <a:pPr lvl="1"/>
            <a:r>
              <a:rPr lang="en-GB" sz="1400" dirty="0"/>
              <a:t>Well control incidents</a:t>
            </a:r>
          </a:p>
          <a:p>
            <a:r>
              <a:rPr lang="en-GB" sz="1800" dirty="0" smtClean="0"/>
              <a:t>Data sets are owned </a:t>
            </a:r>
            <a:r>
              <a:rPr lang="en-GB" sz="1800" dirty="0"/>
              <a:t>by an IOGP Standing Committee </a:t>
            </a:r>
            <a:r>
              <a:rPr lang="en-GB" sz="1800" dirty="0" smtClean="0"/>
              <a:t>and managed by a </a:t>
            </a:r>
            <a:r>
              <a:rPr lang="en-GB" sz="1800" dirty="0" err="1" smtClean="0"/>
              <a:t>a</a:t>
            </a:r>
            <a:r>
              <a:rPr lang="en-GB" sz="1800" dirty="0" smtClean="0"/>
              <a:t> Data Sub-committee or a Work Group</a:t>
            </a:r>
          </a:p>
          <a:p>
            <a:r>
              <a:rPr lang="en-GB" sz="1800" dirty="0" smtClean="0"/>
              <a:t>The groups </a:t>
            </a:r>
            <a:r>
              <a:rPr lang="en-US" sz="1800" dirty="0" smtClean="0"/>
              <a:t>conduct the required validation and analysis in co-operation with the IOGP Data Specialist</a:t>
            </a:r>
            <a:endParaRPr lang="en-GB" sz="1800" dirty="0" smtClean="0"/>
          </a:p>
          <a:p>
            <a:r>
              <a:rPr lang="en-GB" sz="1800" dirty="0" smtClean="0"/>
              <a:t>Reporting user </a:t>
            </a:r>
            <a:r>
              <a:rPr lang="en-GB" sz="1800" dirty="0"/>
              <a:t>guides are updated </a:t>
            </a:r>
            <a:r>
              <a:rPr lang="en-GB" sz="1800" dirty="0" smtClean="0"/>
              <a:t>annually</a:t>
            </a:r>
            <a:endParaRPr lang="en-GB" dirty="0" smtClean="0"/>
          </a:p>
        </p:txBody>
      </p:sp>
      <p:pic>
        <p:nvPicPr>
          <p:cNvPr id="6" name="Image 5"/>
          <p:cNvPicPr>
            <a:picLocks noChangeAspect="1"/>
          </p:cNvPicPr>
          <p:nvPr/>
        </p:nvPicPr>
        <p:blipFill>
          <a:blip r:embed="rId2"/>
          <a:stretch>
            <a:fillRect/>
          </a:stretch>
        </p:blipFill>
        <p:spPr>
          <a:xfrm>
            <a:off x="4987636" y="1622482"/>
            <a:ext cx="3740727" cy="2394473"/>
          </a:xfrm>
          <a:prstGeom prst="rect">
            <a:avLst/>
          </a:prstGeom>
          <a:ln>
            <a:solidFill>
              <a:schemeClr val="tx1"/>
            </a:solidFill>
          </a:ln>
        </p:spPr>
      </p:pic>
    </p:spTree>
    <p:extLst>
      <p:ext uri="{BB962C8B-B14F-4D97-AF65-F5344CB8AC3E}">
        <p14:creationId xmlns:p14="http://schemas.microsoft.com/office/powerpoint/2010/main" val="390594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b="1" dirty="0" smtClean="0">
                <a:latin typeface="Arial" panose="020B0604020202020204" pitchFamily="34" charset="0"/>
                <a:cs typeface="Arial" panose="020B0604020202020204" pitchFamily="34" charset="0"/>
              </a:rPr>
              <a:t>Data collections</a:t>
            </a:r>
            <a:endParaRPr lang="en-GB" sz="3200" dirty="0"/>
          </a:p>
        </p:txBody>
      </p:sp>
      <p:sp>
        <p:nvSpPr>
          <p:cNvPr id="24" name="Espace réservé du numéro de diapositive 3"/>
          <p:cNvSpPr txBox="1">
            <a:spLocks/>
          </p:cNvSpPr>
          <p:nvPr/>
        </p:nvSpPr>
        <p:spPr>
          <a:xfrm>
            <a:off x="8496300" y="60134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D5ECF9-C866-4297-BA9B-7F793C92E8E8}" type="slidenum">
              <a:rPr lang="en-US" smtClean="0">
                <a:solidFill>
                  <a:prstClr val="black"/>
                </a:solidFill>
                <a:latin typeface="Calibri" panose="020F0502020204030204"/>
              </a:rPr>
              <a:pPr/>
              <a:t>6</a:t>
            </a:fld>
            <a:endParaRPr lang="en-US">
              <a:solidFill>
                <a:prstClr val="black"/>
              </a:solidFill>
              <a:latin typeface="Calibri" panose="020F0502020204030204"/>
            </a:endParaRPr>
          </a:p>
        </p:txBody>
      </p:sp>
      <p:graphicFrame>
        <p:nvGraphicFramePr>
          <p:cNvPr id="27" name="Diagram 2"/>
          <p:cNvGraphicFramePr/>
          <p:nvPr>
            <p:extLst>
              <p:ext uri="{D42A27DB-BD31-4B8C-83A1-F6EECF244321}">
                <p14:modId xmlns:p14="http://schemas.microsoft.com/office/powerpoint/2010/main" val="4022742764"/>
              </p:ext>
            </p:extLst>
          </p:nvPr>
        </p:nvGraphicFramePr>
        <p:xfrm>
          <a:off x="657037" y="1130622"/>
          <a:ext cx="8082808" cy="4511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TextBox 8"/>
          <p:cNvSpPr txBox="1"/>
          <p:nvPr/>
        </p:nvSpPr>
        <p:spPr>
          <a:xfrm>
            <a:off x="481860" y="2302689"/>
            <a:ext cx="2518007" cy="2031325"/>
          </a:xfrm>
          <a:prstGeom prst="rect">
            <a:avLst/>
          </a:prstGeom>
          <a:solidFill>
            <a:srgbClr val="E7E6E6"/>
          </a:solidFill>
          <a:ln>
            <a:solidFill>
              <a:sysClr val="windowText" lastClr="000000">
                <a:lumMod val="50000"/>
                <a:lumOff val="50000"/>
              </a:sys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44546A"/>
                </a:solidFill>
                <a:effectLst/>
                <a:uLnTx/>
                <a:uFillTx/>
                <a:latin typeface="Calibri" panose="020F0502020204030204"/>
              </a:rPr>
              <a:t>52 Companies</a:t>
            </a:r>
            <a:br>
              <a:rPr kumimoji="0" lang="en-US" sz="1400" b="0" i="0" u="none" strike="noStrike" kern="0" cap="none" spc="0" normalizeH="0" baseline="0" noProof="0" dirty="0" smtClean="0">
                <a:ln>
                  <a:noFill/>
                </a:ln>
                <a:solidFill>
                  <a:srgbClr val="44546A"/>
                </a:solidFill>
                <a:effectLst/>
                <a:uLnTx/>
                <a:uFillTx/>
                <a:latin typeface="Calibri" panose="020F0502020204030204"/>
              </a:rPr>
            </a:br>
            <a:r>
              <a:rPr kumimoji="0" lang="en-US" sz="1400" b="0" i="0" u="none" strike="noStrike" kern="0" cap="none" spc="0" normalizeH="0" baseline="0" noProof="0" dirty="0" smtClean="0">
                <a:ln>
                  <a:noFill/>
                </a:ln>
                <a:solidFill>
                  <a:srgbClr val="44546A"/>
                </a:solidFill>
                <a:effectLst/>
                <a:uLnTx/>
                <a:uFillTx/>
                <a:latin typeface="Calibri" panose="020F0502020204030204"/>
              </a:rPr>
              <a:t>111 Countries</a:t>
            </a:r>
            <a:br>
              <a:rPr kumimoji="0" lang="en-US" sz="1400" b="0" i="0" u="none" strike="noStrike" kern="0" cap="none" spc="0" normalizeH="0" baseline="0" noProof="0" dirty="0" smtClean="0">
                <a:ln>
                  <a:noFill/>
                </a:ln>
                <a:solidFill>
                  <a:srgbClr val="44546A"/>
                </a:solidFill>
                <a:effectLst/>
                <a:uLnTx/>
                <a:uFillTx/>
                <a:latin typeface="Calibri" panose="020F0502020204030204"/>
              </a:rPr>
            </a:br>
            <a:r>
              <a:rPr kumimoji="0" lang="en-US" sz="1400" b="0" i="0" u="none" strike="noStrike" kern="0" cap="none" spc="0" normalizeH="0" baseline="0" noProof="0" dirty="0" smtClean="0">
                <a:ln>
                  <a:noFill/>
                </a:ln>
                <a:solidFill>
                  <a:srgbClr val="44546A"/>
                </a:solidFill>
                <a:effectLst/>
                <a:uLnTx/>
                <a:uFillTx/>
                <a:latin typeface="Calibri" panose="020F0502020204030204"/>
              </a:rPr>
              <a:t>4.4 Billion work hours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44546A"/>
                </a:solidFill>
                <a:effectLst/>
                <a:uLnTx/>
                <a:uFillTx/>
                <a:latin typeface="Calibri" panose="020F0502020204030204"/>
              </a:rPr>
              <a:t>Between 1985-2014:</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44546A"/>
                </a:solidFill>
                <a:effectLst/>
                <a:uLnTx/>
                <a:uFillTx/>
                <a:latin typeface="Calibri" panose="020F0502020204030204"/>
              </a:rPr>
              <a:t>   Total 2,727 fatalities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44546A"/>
                </a:solidFill>
                <a:effectLst/>
                <a:uLnTx/>
                <a:uFillTx/>
                <a:latin typeface="Calibri" panose="020F0502020204030204"/>
              </a:rPr>
              <a:t>   Total 77,205 LWDC</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44546A"/>
                </a:solidFill>
                <a:effectLst/>
                <a:uLnTx/>
                <a:uFillTx/>
                <a:latin typeface="Calibri" panose="020F0502020204030204"/>
              </a:rPr>
              <a:t>Between 1991-2014:</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44546A"/>
                </a:solidFill>
                <a:effectLst/>
                <a:uLnTx/>
                <a:uFillTx/>
                <a:latin typeface="Calibri" panose="020F0502020204030204"/>
              </a:rPr>
              <a:t>    1,911 fatal incidents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44546A"/>
                </a:solidFill>
                <a:effectLst/>
                <a:uLnTx/>
                <a:uFillTx/>
                <a:latin typeface="Calibri" panose="020F0502020204030204"/>
              </a:rPr>
              <a:t>    1,765 high potential events</a:t>
            </a:r>
          </a:p>
        </p:txBody>
      </p:sp>
      <p:sp>
        <p:nvSpPr>
          <p:cNvPr id="29" name="TextBox 28"/>
          <p:cNvSpPr txBox="1"/>
          <p:nvPr/>
        </p:nvSpPr>
        <p:spPr>
          <a:xfrm>
            <a:off x="1392674" y="2780653"/>
            <a:ext cx="1627367" cy="954107"/>
          </a:xfrm>
          <a:prstGeom prst="rect">
            <a:avLst/>
          </a:prstGeom>
          <a:solidFill>
            <a:srgbClr val="FFCCFF"/>
          </a:solidFill>
          <a:ln>
            <a:solidFill>
              <a:srgbClr val="7030A0"/>
            </a:solidFill>
          </a:ln>
        </p:spPr>
        <p:txBody>
          <a:bodyPr wrap="square" rtlCol="0">
            <a:spAutoFit/>
          </a:bodyPr>
          <a:lstStyle/>
          <a:p>
            <a:pPr defTabSz="914400"/>
            <a:r>
              <a:rPr lang="en-US" sz="1400" dirty="0">
                <a:solidFill>
                  <a:srgbClr val="44546A"/>
                </a:solidFill>
                <a:latin typeface="Calibri" panose="020F0502020204030204"/>
              </a:rPr>
              <a:t>43 </a:t>
            </a:r>
            <a:r>
              <a:rPr lang="en-US" sz="1400" dirty="0" smtClean="0">
                <a:solidFill>
                  <a:srgbClr val="44546A"/>
                </a:solidFill>
                <a:latin typeface="Calibri" panose="020F0502020204030204"/>
              </a:rPr>
              <a:t>Companies</a:t>
            </a:r>
          </a:p>
          <a:p>
            <a:pPr defTabSz="914400"/>
            <a:r>
              <a:rPr lang="en-US" sz="1400" dirty="0" smtClean="0">
                <a:solidFill>
                  <a:srgbClr val="44546A"/>
                </a:solidFill>
                <a:latin typeface="Calibri" panose="020F0502020204030204"/>
              </a:rPr>
              <a:t>86 Countries</a:t>
            </a:r>
          </a:p>
          <a:p>
            <a:pPr defTabSz="914400"/>
            <a:r>
              <a:rPr lang="en-US" sz="1400" dirty="0" smtClean="0">
                <a:solidFill>
                  <a:srgbClr val="44546A"/>
                </a:solidFill>
                <a:latin typeface="Calibri" panose="020F0502020204030204"/>
              </a:rPr>
              <a:t>2.1 Billion </a:t>
            </a:r>
            <a:r>
              <a:rPr lang="en-US" sz="1400" dirty="0" err="1" smtClean="0">
                <a:solidFill>
                  <a:srgbClr val="44546A"/>
                </a:solidFill>
                <a:latin typeface="Calibri" panose="020F0502020204030204"/>
              </a:rPr>
              <a:t>tonnes</a:t>
            </a:r>
            <a:r>
              <a:rPr lang="en-US" sz="1400" dirty="0" smtClean="0">
                <a:solidFill>
                  <a:srgbClr val="44546A"/>
                </a:solidFill>
                <a:latin typeface="Calibri" panose="020F0502020204030204"/>
              </a:rPr>
              <a:t> </a:t>
            </a:r>
          </a:p>
          <a:p>
            <a:pPr defTabSz="914400"/>
            <a:r>
              <a:rPr lang="en-US" sz="1400" dirty="0" smtClean="0">
                <a:solidFill>
                  <a:srgbClr val="44546A"/>
                </a:solidFill>
                <a:latin typeface="Calibri" panose="020F0502020204030204"/>
              </a:rPr>
              <a:t>      HC production</a:t>
            </a:r>
            <a:endParaRPr lang="en-US" sz="1400" dirty="0">
              <a:solidFill>
                <a:srgbClr val="44546A"/>
              </a:solidFill>
              <a:latin typeface="Calibri" panose="020F0502020204030204"/>
            </a:endParaRPr>
          </a:p>
        </p:txBody>
      </p:sp>
      <p:sp>
        <p:nvSpPr>
          <p:cNvPr id="30" name="TextBox 29"/>
          <p:cNvSpPr txBox="1"/>
          <p:nvPr/>
        </p:nvSpPr>
        <p:spPr>
          <a:xfrm>
            <a:off x="2072393" y="3604148"/>
            <a:ext cx="1907697" cy="1169551"/>
          </a:xfrm>
          <a:prstGeom prst="rect">
            <a:avLst/>
          </a:prstGeom>
          <a:solidFill>
            <a:srgbClr val="4472C4">
              <a:lumMod val="20000"/>
              <a:lumOff val="80000"/>
            </a:srgbClr>
          </a:solidFill>
          <a:ln>
            <a:solidFill>
              <a:srgbClr val="4472C4"/>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44546A"/>
                </a:solidFill>
                <a:effectLst/>
                <a:uLnTx/>
                <a:uFillTx/>
                <a:latin typeface="Calibri" panose="020F0502020204030204"/>
              </a:rPr>
              <a:t>35 Companies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44546A"/>
                </a:solidFill>
                <a:effectLst/>
                <a:uLnTx/>
                <a:uFillTx/>
                <a:latin typeface="Calibri" panose="020F0502020204030204"/>
              </a:rPr>
              <a:t>73 Countries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44546A"/>
                </a:solidFill>
                <a:effectLst/>
                <a:uLnTx/>
                <a:uFillTx/>
                <a:latin typeface="Calibri" panose="020F0502020204030204"/>
              </a:rPr>
              <a:t>1.8 Billion work hours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44546A"/>
                </a:solidFill>
                <a:effectLst/>
                <a:uLnTx/>
                <a:uFillTx/>
                <a:latin typeface="Calibri" panose="020F0502020204030204"/>
              </a:rPr>
              <a:t>2.5 Billion km driven</a:t>
            </a:r>
            <a:br>
              <a:rPr kumimoji="0" lang="en-US" sz="1400" b="0" i="0" u="none" strike="noStrike" kern="0" cap="none" spc="0" normalizeH="0" baseline="0" noProof="0" dirty="0" smtClean="0">
                <a:ln>
                  <a:noFill/>
                </a:ln>
                <a:solidFill>
                  <a:srgbClr val="44546A"/>
                </a:solidFill>
                <a:effectLst/>
                <a:uLnTx/>
                <a:uFillTx/>
                <a:latin typeface="Calibri" panose="020F0502020204030204"/>
              </a:rPr>
            </a:br>
            <a:r>
              <a:rPr kumimoji="0" lang="en-US" sz="1400" b="0" i="0" u="none" strike="noStrike" kern="0" cap="none" spc="0" normalizeH="0" baseline="0" noProof="0" dirty="0" smtClean="0">
                <a:ln>
                  <a:noFill/>
                </a:ln>
                <a:solidFill>
                  <a:srgbClr val="44546A"/>
                </a:solidFill>
                <a:effectLst/>
                <a:uLnTx/>
                <a:uFillTx/>
                <a:latin typeface="Calibri" panose="020F0502020204030204"/>
              </a:rPr>
              <a:t>304 Crashes</a:t>
            </a:r>
          </a:p>
        </p:txBody>
      </p:sp>
      <p:sp>
        <p:nvSpPr>
          <p:cNvPr id="31" name="TextBox 30"/>
          <p:cNvSpPr txBox="1"/>
          <p:nvPr/>
        </p:nvSpPr>
        <p:spPr>
          <a:xfrm>
            <a:off x="3616551" y="4261895"/>
            <a:ext cx="1635933" cy="523220"/>
          </a:xfrm>
          <a:prstGeom prst="rect">
            <a:avLst/>
          </a:prstGeom>
          <a:solidFill>
            <a:srgbClr val="ED7D31">
              <a:lumMod val="20000"/>
              <a:lumOff val="80000"/>
            </a:srgbClr>
          </a:solidFill>
          <a:ln>
            <a:solidFill>
              <a:srgbClr val="ED7D31">
                <a:lumMod val="75000"/>
              </a:srgb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44546A"/>
                </a:solidFill>
                <a:effectLst/>
                <a:uLnTx/>
                <a:uFillTx/>
                <a:latin typeface="Calibri" panose="020F0502020204030204"/>
              </a:rPr>
              <a:t>26 Companies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44546A"/>
                </a:solidFill>
                <a:effectLst/>
                <a:uLnTx/>
                <a:uFillTx/>
                <a:latin typeface="Calibri" panose="020F0502020204030204"/>
              </a:rPr>
              <a:t>Worldwide data</a:t>
            </a:r>
          </a:p>
        </p:txBody>
      </p:sp>
      <p:sp>
        <p:nvSpPr>
          <p:cNvPr id="32" name="TextBox 31"/>
          <p:cNvSpPr txBox="1"/>
          <p:nvPr/>
        </p:nvSpPr>
        <p:spPr>
          <a:xfrm>
            <a:off x="4709074" y="4872750"/>
            <a:ext cx="1878810" cy="1169551"/>
          </a:xfrm>
          <a:prstGeom prst="rect">
            <a:avLst/>
          </a:prstGeom>
          <a:solidFill>
            <a:srgbClr val="FFC000">
              <a:lumMod val="20000"/>
              <a:lumOff val="80000"/>
            </a:srgbClr>
          </a:solidFill>
          <a:ln>
            <a:solidFill>
              <a:srgbClr val="FFC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44546A"/>
                </a:solidFill>
                <a:effectLst/>
                <a:uLnTx/>
                <a:uFillTx/>
                <a:latin typeface="Calibri" panose="020F0502020204030204"/>
              </a:rPr>
              <a:t>44 Companies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44546A"/>
                </a:solidFill>
                <a:effectLst/>
                <a:uLnTx/>
                <a:uFillTx/>
                <a:latin typeface="Calibri" panose="020F0502020204030204"/>
              </a:rPr>
              <a:t>107 Countries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44546A"/>
                </a:solidFill>
                <a:effectLst/>
                <a:uLnTx/>
                <a:uFillTx/>
                <a:latin typeface="Calibri" panose="020F0502020204030204"/>
              </a:rPr>
              <a:t>487 Million work hours</a:t>
            </a:r>
            <a:br>
              <a:rPr kumimoji="0" lang="en-US" sz="1400" b="0" i="0" u="none" strike="noStrike" kern="0" cap="none" spc="0" normalizeH="0" baseline="0" noProof="0" dirty="0" smtClean="0">
                <a:ln>
                  <a:noFill/>
                </a:ln>
                <a:solidFill>
                  <a:srgbClr val="44546A"/>
                </a:solidFill>
                <a:effectLst/>
                <a:uLnTx/>
                <a:uFillTx/>
                <a:latin typeface="Calibri" panose="020F0502020204030204"/>
              </a:rPr>
            </a:br>
            <a:r>
              <a:rPr kumimoji="0" lang="en-US" sz="1400" b="0" i="0" u="none" strike="noStrike" kern="0" cap="none" spc="0" normalizeH="0" baseline="0" noProof="0" dirty="0" smtClean="0">
                <a:ln>
                  <a:noFill/>
                </a:ln>
                <a:solidFill>
                  <a:srgbClr val="44546A"/>
                </a:solidFill>
                <a:effectLst/>
                <a:uLnTx/>
                <a:uFillTx/>
                <a:latin typeface="Calibri" panose="020F0502020204030204"/>
              </a:rPr>
              <a:t>892 Tier 1 PSE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44546A"/>
                </a:solidFill>
                <a:effectLst/>
                <a:uLnTx/>
                <a:uFillTx/>
                <a:latin typeface="Calibri" panose="020F0502020204030204"/>
              </a:rPr>
              <a:t>276 Tier 2 PSE</a:t>
            </a:r>
          </a:p>
        </p:txBody>
      </p:sp>
      <p:sp>
        <p:nvSpPr>
          <p:cNvPr id="33" name="TextBox 32"/>
          <p:cNvSpPr txBox="1"/>
          <p:nvPr/>
        </p:nvSpPr>
        <p:spPr>
          <a:xfrm>
            <a:off x="441631" y="5848135"/>
            <a:ext cx="3218992" cy="738664"/>
          </a:xfrm>
          <a:prstGeom prst="rect">
            <a:avLst/>
          </a:prstGeom>
          <a:solidFill>
            <a:srgbClr val="ED7D31">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44546A"/>
                </a:solidFill>
                <a:effectLst/>
                <a:uLnTx/>
                <a:uFillTx/>
                <a:latin typeface="Calibri" panose="020F0502020204030204"/>
              </a:rPr>
              <a:t>Legend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44546A"/>
                </a:solidFill>
                <a:effectLst/>
                <a:uLnTx/>
                <a:uFillTx/>
                <a:latin typeface="Calibri" panose="020F0502020204030204"/>
              </a:rPr>
              <a:t>Year data collection started.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44546A"/>
                </a:solidFill>
                <a:effectLst/>
                <a:uLnTx/>
                <a:uFillTx/>
                <a:latin typeface="Calibri" panose="020F0502020204030204"/>
              </a:rPr>
              <a:t>Number companies participating in 2014</a:t>
            </a:r>
          </a:p>
        </p:txBody>
      </p:sp>
      <p:sp>
        <p:nvSpPr>
          <p:cNvPr id="34" name="TextBox 33"/>
          <p:cNvSpPr txBox="1"/>
          <p:nvPr/>
        </p:nvSpPr>
        <p:spPr>
          <a:xfrm>
            <a:off x="6059102" y="5279527"/>
            <a:ext cx="1218603" cy="523220"/>
          </a:xfrm>
          <a:prstGeom prst="rect">
            <a:avLst/>
          </a:prstGeom>
          <a:solidFill>
            <a:srgbClr val="70AD47">
              <a:lumMod val="20000"/>
              <a:lumOff val="80000"/>
            </a:srgbClr>
          </a:solidFill>
          <a:ln>
            <a:solidFill>
              <a:srgbClr val="70AD47">
                <a:lumMod val="75000"/>
              </a:srgbClr>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44546A"/>
                </a:solidFill>
                <a:effectLst/>
                <a:uLnTx/>
                <a:uFillTx/>
                <a:latin typeface="Calibri" panose="020F0502020204030204"/>
              </a:rPr>
              <a:t>25 Companies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44546A"/>
                </a:solidFill>
                <a:effectLst/>
                <a:uLnTx/>
                <a:uFillTx/>
                <a:latin typeface="Calibri" panose="020F0502020204030204"/>
              </a:rPr>
              <a:t>64 Countries</a:t>
            </a:r>
          </a:p>
        </p:txBody>
      </p:sp>
    </p:spTree>
    <p:extLst>
      <p:ext uri="{BB962C8B-B14F-4D97-AF65-F5344CB8AC3E}">
        <p14:creationId xmlns:p14="http://schemas.microsoft.com/office/powerpoint/2010/main" val="27091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3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3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3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4" grpId="0" animBg="1"/>
      <p:bldP spid="3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Data privacy</a:t>
            </a:r>
            <a:endParaRPr lang="en-US" sz="1800" dirty="0">
              <a:solidFill>
                <a:schemeClr val="accent2"/>
              </a:solidFill>
            </a:endParaRPr>
          </a:p>
        </p:txBody>
      </p:sp>
      <p:sp>
        <p:nvSpPr>
          <p:cNvPr id="13" name="Content Placeholder 12"/>
          <p:cNvSpPr>
            <a:spLocks noGrp="1"/>
          </p:cNvSpPr>
          <p:nvPr>
            <p:ph idx="1"/>
          </p:nvPr>
        </p:nvSpPr>
        <p:spPr>
          <a:xfrm>
            <a:off x="237500" y="1622482"/>
            <a:ext cx="7024537" cy="3757592"/>
          </a:xfrm>
        </p:spPr>
        <p:txBody>
          <a:bodyPr>
            <a:noAutofit/>
          </a:bodyPr>
          <a:lstStyle/>
          <a:p>
            <a:pPr>
              <a:lnSpc>
                <a:spcPct val="120000"/>
              </a:lnSpc>
            </a:pPr>
            <a:r>
              <a:rPr lang="en-US" sz="1800" dirty="0"/>
              <a:t>All databases </a:t>
            </a:r>
            <a:r>
              <a:rPr lang="en-US" sz="1800" dirty="0" smtClean="0"/>
              <a:t>are protected with </a:t>
            </a:r>
            <a:r>
              <a:rPr lang="en-US" sz="1800" dirty="0"/>
              <a:t>very limited access </a:t>
            </a:r>
            <a:r>
              <a:rPr lang="en-US" sz="1800" dirty="0" smtClean="0"/>
              <a:t>rights</a:t>
            </a:r>
            <a:endParaRPr lang="en-US" sz="1800" dirty="0"/>
          </a:p>
          <a:p>
            <a:pPr>
              <a:lnSpc>
                <a:spcPct val="120000"/>
              </a:lnSpc>
            </a:pPr>
            <a:r>
              <a:rPr lang="en-US" sz="1800" dirty="0"/>
              <a:t>Each </a:t>
            </a:r>
            <a:r>
              <a:rPr lang="en-US" sz="1800" dirty="0" smtClean="0"/>
              <a:t>company provides </a:t>
            </a:r>
            <a:r>
              <a:rPr lang="en-US" sz="1800" dirty="0"/>
              <a:t>a nominee for </a:t>
            </a:r>
            <a:r>
              <a:rPr lang="en-US" sz="1800" dirty="0" smtClean="0"/>
              <a:t>data sets</a:t>
            </a:r>
          </a:p>
          <a:p>
            <a:pPr>
              <a:lnSpc>
                <a:spcPct val="120000"/>
              </a:lnSpc>
            </a:pPr>
            <a:r>
              <a:rPr lang="en-US" sz="1800" dirty="0" smtClean="0"/>
              <a:t>Communications via IOGP </a:t>
            </a:r>
            <a:r>
              <a:rPr lang="en-US" sz="1800" dirty="0"/>
              <a:t>Secretariat Data Specialist </a:t>
            </a:r>
            <a:endParaRPr lang="en-US" sz="1800" dirty="0" smtClean="0"/>
          </a:p>
          <a:p>
            <a:pPr>
              <a:lnSpc>
                <a:spcPct val="120000"/>
              </a:lnSpc>
            </a:pPr>
            <a:r>
              <a:rPr lang="en-US" sz="1800" dirty="0" smtClean="0"/>
              <a:t>Raw </a:t>
            </a:r>
            <a:r>
              <a:rPr lang="en-US" sz="1800" dirty="0"/>
              <a:t>data are not made available to the Data Work </a:t>
            </a:r>
            <a:r>
              <a:rPr lang="en-US" sz="1800" dirty="0" smtClean="0"/>
              <a:t>Groups</a:t>
            </a:r>
            <a:endParaRPr lang="en-US" sz="1800" dirty="0"/>
          </a:p>
          <a:p>
            <a:pPr>
              <a:lnSpc>
                <a:spcPct val="120000"/>
              </a:lnSpc>
            </a:pPr>
            <a:r>
              <a:rPr lang="en-US" sz="1800" dirty="0" smtClean="0"/>
              <a:t>Results </a:t>
            </a:r>
            <a:r>
              <a:rPr lang="en-US" sz="1800" dirty="0"/>
              <a:t>may be published on a by-company basis for benchmarking or validation </a:t>
            </a:r>
            <a:r>
              <a:rPr lang="en-US" sz="1800" dirty="0" smtClean="0"/>
              <a:t>purposes </a:t>
            </a:r>
          </a:p>
          <a:p>
            <a:pPr>
              <a:lnSpc>
                <a:spcPct val="120000"/>
              </a:lnSpc>
            </a:pPr>
            <a:r>
              <a:rPr lang="en-US" sz="1800" dirty="0" smtClean="0"/>
              <a:t>Company </a:t>
            </a:r>
            <a:r>
              <a:rPr lang="en-US" sz="1800" dirty="0"/>
              <a:t>codes are kept strictly </a:t>
            </a:r>
            <a:r>
              <a:rPr lang="en-US" sz="1800" dirty="0" smtClean="0"/>
              <a:t>confidential</a:t>
            </a:r>
            <a:endParaRPr lang="en-GB" sz="1100"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6698" y="4259356"/>
            <a:ext cx="2270678" cy="1755832"/>
          </a:xfrm>
          <a:prstGeom prst="rect">
            <a:avLst/>
          </a:prstGeom>
        </p:spPr>
      </p:pic>
    </p:spTree>
    <p:extLst>
      <p:ext uri="{BB962C8B-B14F-4D97-AF65-F5344CB8AC3E}">
        <p14:creationId xmlns:p14="http://schemas.microsoft.com/office/powerpoint/2010/main" val="698490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Safety Data – Annual Process</a:t>
            </a:r>
            <a:r>
              <a:rPr lang="en-GB" sz="3200" dirty="0"/>
              <a:t/>
            </a:r>
            <a:br>
              <a:rPr lang="en-GB" sz="3200" dirty="0"/>
            </a:br>
            <a:r>
              <a:rPr lang="en-GB" sz="3200" dirty="0" smtClean="0"/>
              <a:t/>
            </a:r>
            <a:br>
              <a:rPr lang="en-GB" sz="3200" dirty="0" smtClean="0"/>
            </a:br>
            <a:endParaRPr lang="en-GB" sz="3200" dirty="0"/>
          </a:p>
        </p:txBody>
      </p:sp>
      <p:graphicFrame>
        <p:nvGraphicFramePr>
          <p:cNvPr id="6" name="Diagram 5"/>
          <p:cNvGraphicFramePr/>
          <p:nvPr>
            <p:extLst>
              <p:ext uri="{D42A27DB-BD31-4B8C-83A1-F6EECF244321}">
                <p14:modId xmlns:p14="http://schemas.microsoft.com/office/powerpoint/2010/main" val="1987145190"/>
              </p:ext>
            </p:extLst>
          </p:nvPr>
        </p:nvGraphicFramePr>
        <p:xfrm>
          <a:off x="153229" y="1935125"/>
          <a:ext cx="8823252" cy="3169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5922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Report Structure and Content</a:t>
            </a:r>
            <a:endParaRPr lang="en-US" sz="3200" dirty="0"/>
          </a:p>
        </p:txBody>
      </p:sp>
      <p:sp>
        <p:nvSpPr>
          <p:cNvPr id="3" name="Content Placeholder 2"/>
          <p:cNvSpPr>
            <a:spLocks noGrp="1"/>
          </p:cNvSpPr>
          <p:nvPr>
            <p:ph idx="1"/>
          </p:nvPr>
        </p:nvSpPr>
        <p:spPr>
          <a:xfrm>
            <a:off x="237500" y="1622482"/>
            <a:ext cx="6575816" cy="4541782"/>
          </a:xfrm>
        </p:spPr>
        <p:txBody>
          <a:bodyPr>
            <a:normAutofit/>
          </a:bodyPr>
          <a:lstStyle/>
          <a:p>
            <a:r>
              <a:rPr lang="en-US" sz="2000" dirty="0" smtClean="0"/>
              <a:t>Introduction giving </a:t>
            </a:r>
            <a:r>
              <a:rPr lang="en-US" sz="2000" dirty="0"/>
              <a:t>background to the data and the purpose of </a:t>
            </a:r>
            <a:r>
              <a:rPr lang="en-US" sz="2000" dirty="0" smtClean="0"/>
              <a:t>reporting</a:t>
            </a:r>
          </a:p>
          <a:p>
            <a:r>
              <a:rPr lang="en-US" sz="2000" dirty="0"/>
              <a:t>L</a:t>
            </a:r>
            <a:r>
              <a:rPr lang="en-US" sz="2000" dirty="0" smtClean="0"/>
              <a:t>ist </a:t>
            </a:r>
            <a:r>
              <a:rPr lang="en-US" sz="2000" dirty="0"/>
              <a:t>of participating </a:t>
            </a:r>
            <a:r>
              <a:rPr lang="en-US" sz="2000" dirty="0" smtClean="0"/>
              <a:t>companies</a:t>
            </a:r>
          </a:p>
          <a:p>
            <a:r>
              <a:rPr lang="en-US" sz="2000" dirty="0" smtClean="0"/>
              <a:t>Executive Summary</a:t>
            </a:r>
            <a:endParaRPr lang="en-US" sz="2000" dirty="0"/>
          </a:p>
          <a:p>
            <a:r>
              <a:rPr lang="en-US" sz="2000" dirty="0" smtClean="0"/>
              <a:t>Data analysis sections </a:t>
            </a:r>
          </a:p>
          <a:p>
            <a:r>
              <a:rPr lang="en-US" sz="2000" dirty="0" smtClean="0"/>
              <a:t>Data tables in appendices </a:t>
            </a:r>
          </a:p>
          <a:p>
            <a:r>
              <a:rPr lang="en-US" sz="2000" dirty="0"/>
              <a:t>G</a:t>
            </a:r>
            <a:r>
              <a:rPr lang="en-US" sz="2000" dirty="0" smtClean="0"/>
              <a:t>lossary </a:t>
            </a:r>
            <a:r>
              <a:rPr lang="en-US" sz="2000" dirty="0"/>
              <a:t>of terms</a:t>
            </a:r>
          </a:p>
          <a:p>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3316" y="2483629"/>
            <a:ext cx="2081446" cy="1409744"/>
          </a:xfrm>
          <a:prstGeom prst="rect">
            <a:avLst/>
          </a:prstGeom>
        </p:spPr>
      </p:pic>
      <p:pic>
        <p:nvPicPr>
          <p:cNvPr id="5" name="Picture 2" descr="Image"/>
          <p:cNvPicPr>
            <a:picLocks noChangeAspect="1" noChangeArrowheads="1"/>
          </p:cNvPicPr>
          <p:nvPr/>
        </p:nvPicPr>
        <p:blipFill rotWithShape="1">
          <a:blip r:embed="rId3">
            <a:extLst>
              <a:ext uri="{28A0092B-C50C-407E-A947-70E740481C1C}">
                <a14:useLocalDpi xmlns:a14="http://schemas.microsoft.com/office/drawing/2010/main" val="0"/>
              </a:ext>
            </a:extLst>
          </a:blip>
          <a:srcRect l="23783" r="16537"/>
          <a:stretch/>
        </p:blipFill>
        <p:spPr bwMode="auto">
          <a:xfrm>
            <a:off x="6813316" y="4065186"/>
            <a:ext cx="2081446" cy="1788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73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IOGP">
  <a:themeElements>
    <a:clrScheme name="IOGP Palette 1">
      <a:dk1>
        <a:srgbClr val="53565A"/>
      </a:dk1>
      <a:lt1>
        <a:srgbClr val="FFFFFF"/>
      </a:lt1>
      <a:dk2>
        <a:srgbClr val="000000"/>
      </a:dk2>
      <a:lt2>
        <a:srgbClr val="FFFFFF"/>
      </a:lt2>
      <a:accent1>
        <a:srgbClr val="EF9600"/>
      </a:accent1>
      <a:accent2>
        <a:srgbClr val="833177"/>
      </a:accent2>
      <a:accent3>
        <a:srgbClr val="385E9D"/>
      </a:accent3>
      <a:accent4>
        <a:srgbClr val="453536"/>
      </a:accent4>
      <a:accent5>
        <a:srgbClr val="802F2D"/>
      </a:accent5>
      <a:accent6>
        <a:srgbClr val="523178"/>
      </a:accent6>
      <a:hlink>
        <a:srgbClr val="385E9D"/>
      </a:hlink>
      <a:folHlink>
        <a:srgbClr val="8331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alpha val="80000"/>
          </a:schemeClr>
        </a:solidFill>
        <a:ln>
          <a:noFill/>
        </a:ln>
        <a:extLst/>
      </a:spPr>
      <a:bodyPr vert="horz" wrap="square" lIns="91440" tIns="45720" rIns="91440" bIns="45720" numCol="1" anchor="t" anchorCtr="0" compatLnSpc="1">
        <a:prstTxWarp prst="textNoShape">
          <a:avLst/>
        </a:prstTxWarp>
      </a:bodyPr>
      <a:lstStyle>
        <a:defPPr>
          <a:defRPr dirty="0" smtClean="0"/>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XMLData TextToDisplay="%HOSTNAME%">SLB-7TX8TY1.DIR.slb.com</XMLData>
</file>

<file path=customXml/item2.xml><?xml version="1.0" encoding="utf-8"?>
<XMLData TextToDisplay="%USERNAME%">kiwalker</XMLData>
</file>

<file path=customXml/item3.xml><?xml version="1.0" encoding="utf-8"?>
<XMLData TextToDisplay="%EMAILADDRESS%">kiwalker@miswaco.slb.com</XMLData>
</file>

<file path=customXml/item4.xml><?xml version="1.0" encoding="utf-8"?>
<XMLData TextToDisplay="%DOCUMENTGUID%">{00000000-0000-0000-0000-000000000000}</XMLData>
</file>

<file path=customXml/item5.xml><?xml version="1.0" encoding="utf-8"?>
<XMLData TextToDisplay="%CLASSIFICATIONDATETIME%">10:00 26/04/2016</XMLData>
</file>

<file path=customXml/item6.xml><?xml version="1.0" encoding="utf-8"?>
<XMLData TextToDisplay="RightsWATCHMark">1|SCHLUMBERGER-Internal-PUBLIC|{00000000-0000-0000-0000-000000000000}</XMLData>
</file>

<file path=customXml/itemProps1.xml><?xml version="1.0" encoding="utf-8"?>
<ds:datastoreItem xmlns:ds="http://schemas.openxmlformats.org/officeDocument/2006/customXml" ds:itemID="{4C60F8EE-F5BE-4AEC-A409-A805D5CAB851}">
  <ds:schemaRefs/>
</ds:datastoreItem>
</file>

<file path=customXml/itemProps2.xml><?xml version="1.0" encoding="utf-8"?>
<ds:datastoreItem xmlns:ds="http://schemas.openxmlformats.org/officeDocument/2006/customXml" ds:itemID="{0CA15846-BB1D-4117-A89C-FC984CA7704D}">
  <ds:schemaRefs/>
</ds:datastoreItem>
</file>

<file path=customXml/itemProps3.xml><?xml version="1.0" encoding="utf-8"?>
<ds:datastoreItem xmlns:ds="http://schemas.openxmlformats.org/officeDocument/2006/customXml" ds:itemID="{BDF46C77-FD7A-43B8-A93C-7CC06C814995}">
  <ds:schemaRefs/>
</ds:datastoreItem>
</file>

<file path=customXml/itemProps4.xml><?xml version="1.0" encoding="utf-8"?>
<ds:datastoreItem xmlns:ds="http://schemas.openxmlformats.org/officeDocument/2006/customXml" ds:itemID="{263E7878-647E-4363-BAFB-0A485D34611B}">
  <ds:schemaRefs/>
</ds:datastoreItem>
</file>

<file path=customXml/itemProps5.xml><?xml version="1.0" encoding="utf-8"?>
<ds:datastoreItem xmlns:ds="http://schemas.openxmlformats.org/officeDocument/2006/customXml" ds:itemID="{ACEE97C8-F2FC-49DD-9F3B-817FCE09B8EF}">
  <ds:schemaRefs/>
</ds:datastoreItem>
</file>

<file path=customXml/itemProps6.xml><?xml version="1.0" encoding="utf-8"?>
<ds:datastoreItem xmlns:ds="http://schemas.openxmlformats.org/officeDocument/2006/customXml" ds:itemID="{48E5A216-7F77-4535-9072-7E23529BA3FC}">
  <ds:schemaRefs/>
</ds:datastoreItem>
</file>

<file path=docProps/app.xml><?xml version="1.0" encoding="utf-8"?>
<Properties xmlns="http://schemas.openxmlformats.org/officeDocument/2006/extended-properties" xmlns:vt="http://schemas.openxmlformats.org/officeDocument/2006/docPropsVTypes">
  <Template>IOGP PP template Nov 14</Template>
  <TotalTime>1659</TotalTime>
  <Words>844</Words>
  <Application>Microsoft Office PowerPoint</Application>
  <PresentationFormat>On-screen Show (4:3)</PresentationFormat>
  <Paragraphs>337</Paragraphs>
  <Slides>25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Times New Roman</vt:lpstr>
      <vt:lpstr>IOGP</vt:lpstr>
      <vt:lpstr>IOGP Data Safety Data Sub-Committee  Kirsty Walker, Schlumberger  Chair IOGP Safety Data Sub-Committee </vt:lpstr>
      <vt:lpstr>Overview</vt:lpstr>
      <vt:lpstr>Who are IOGP?</vt:lpstr>
      <vt:lpstr>IOGP - Global Membership</vt:lpstr>
      <vt:lpstr>IOGP Data capture process </vt:lpstr>
      <vt:lpstr>Data collections</vt:lpstr>
      <vt:lpstr>Data privacy</vt:lpstr>
      <vt:lpstr>Safety Data – Annual Process  </vt:lpstr>
      <vt:lpstr>Report Structure and Content</vt:lpstr>
      <vt:lpstr>Data Analysis – Safety Performance Indicators</vt:lpstr>
      <vt:lpstr>Reports and insights - Safety Performance Indicators</vt:lpstr>
      <vt:lpstr>Reports and insights - Safety Performance Indicators - 2015</vt:lpstr>
      <vt:lpstr>Fatalities by Activity and Category</vt:lpstr>
      <vt:lpstr>Identification and Analysis of Causal Factors</vt:lpstr>
      <vt:lpstr>IOGP Life Saving Rules</vt:lpstr>
      <vt:lpstr>Fatalities by Activity and Category</vt:lpstr>
      <vt:lpstr>PowerPoint Presentation</vt:lpstr>
      <vt:lpstr>PowerPoint Presentation</vt:lpstr>
      <vt:lpstr>PowerPoint Presentation</vt:lpstr>
      <vt:lpstr>Typical Fatal Incident Report</vt:lpstr>
      <vt:lpstr>IOGP Safety Zone</vt:lpstr>
      <vt:lpstr>IOGP Safety Zone</vt:lpstr>
      <vt:lpstr>IOGP Safety Zone</vt:lpstr>
      <vt:lpstr>IOGP Safety Zone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Danny Walsh</dc:creator>
  <cp:lastModifiedBy>Kirsty Walker</cp:lastModifiedBy>
  <cp:revision>38</cp:revision>
  <cp:lastPrinted>2016-03-14T15:21:38Z</cp:lastPrinted>
  <dcterms:created xsi:type="dcterms:W3CDTF">2015-12-08T11:46:32Z</dcterms:created>
  <dcterms:modified xsi:type="dcterms:W3CDTF">2016-04-27T09:03:04Z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ightsWATCHMark">
    <vt:lpwstr>1|SCHLUMBERGER-Internal-PUBLIC|{00000000-0000-0000-0000-000000000000}</vt:lpwstr>
  </property>
</Properties>
</file>