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3"/>
  </p:notesMasterIdLst>
  <p:sldIdLst>
    <p:sldId id="257" r:id="rId5"/>
    <p:sldId id="263" r:id="rId6"/>
    <p:sldId id="264" r:id="rId7"/>
    <p:sldId id="265" r:id="rId8"/>
    <p:sldId id="537" r:id="rId9"/>
    <p:sldId id="278" r:id="rId10"/>
    <p:sldId id="273" r:id="rId11"/>
    <p:sldId id="5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1D9D8-3799-4B74-BFAD-F2AE692DADF9}" v="4" dt="2024-08-27T16:14:58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3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bank, Jerry D" userId="11d56ece-da57-4249-ac07-ae243dc6faa7" providerId="ADAL" clId="{5751D9D8-3799-4B74-BFAD-F2AE692DADF9}"/>
    <pc:docChg chg="custSel modSld">
      <pc:chgData name="Eubank, Jerry D" userId="11d56ece-da57-4249-ac07-ae243dc6faa7" providerId="ADAL" clId="{5751D9D8-3799-4B74-BFAD-F2AE692DADF9}" dt="2024-08-29T18:20:45.043" v="887" actId="313"/>
      <pc:docMkLst>
        <pc:docMk/>
      </pc:docMkLst>
      <pc:sldChg chg="modNotesTx">
        <pc:chgData name="Eubank, Jerry D" userId="11d56ece-da57-4249-ac07-ae243dc6faa7" providerId="ADAL" clId="{5751D9D8-3799-4B74-BFAD-F2AE692DADF9}" dt="2024-08-27T14:11:07.618" v="11" actId="20577"/>
        <pc:sldMkLst>
          <pc:docMk/>
          <pc:sldMk cId="3173597360" sldId="263"/>
        </pc:sldMkLst>
      </pc:sldChg>
      <pc:sldChg chg="modNotesTx">
        <pc:chgData name="Eubank, Jerry D" userId="11d56ece-da57-4249-ac07-ae243dc6faa7" providerId="ADAL" clId="{5751D9D8-3799-4B74-BFAD-F2AE692DADF9}" dt="2024-08-29T18:20:45.043" v="887" actId="313"/>
        <pc:sldMkLst>
          <pc:docMk/>
          <pc:sldMk cId="94167618" sldId="273"/>
        </pc:sldMkLst>
      </pc:sldChg>
      <pc:sldChg chg="modNotesTx">
        <pc:chgData name="Eubank, Jerry D" userId="11d56ece-da57-4249-ac07-ae243dc6faa7" providerId="ADAL" clId="{5751D9D8-3799-4B74-BFAD-F2AE692DADF9}" dt="2024-08-29T18:19:45.756" v="809" actId="20577"/>
        <pc:sldMkLst>
          <pc:docMk/>
          <pc:sldMk cId="593652599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4BB41-7FD8-4322-8991-2C4B46C825F7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E5F1B-6F8F-4B07-BEBE-EE6DA47D1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6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E5F1B-6F8F-4B07-BEBE-EE6DA47D1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7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E5F1B-6F8F-4B07-BEBE-EE6DA47D1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6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November 6</a:t>
            </a:r>
            <a:r>
              <a:rPr lang="en-US" baseline="30000" dirty="0"/>
              <a:t>th</a:t>
            </a:r>
            <a:r>
              <a:rPr lang="en-US" dirty="0"/>
              <a:t> from 08:00 to 15:00</a:t>
            </a:r>
          </a:p>
          <a:p>
            <a:r>
              <a:rPr lang="en-US" dirty="0"/>
              <a:t>Location: United Safety – Katy / 16430 Park Ten Place, Houston, TX</a:t>
            </a:r>
          </a:p>
          <a:p>
            <a:endParaRPr lang="en-US" dirty="0"/>
          </a:p>
          <a:p>
            <a:r>
              <a:rPr lang="en-US" dirty="0"/>
              <a:t>GRIPS – Marcelo to contact about </a:t>
            </a:r>
          </a:p>
          <a:p>
            <a:r>
              <a:rPr lang="en-US" dirty="0"/>
              <a:t>3M DBI SALA – Douglas Bay to contact</a:t>
            </a:r>
          </a:p>
          <a:p>
            <a:r>
              <a:rPr lang="en-US" dirty="0"/>
              <a:t>DROP Safe – Douglas Bay to contact</a:t>
            </a:r>
          </a:p>
          <a:p>
            <a:endParaRPr lang="en-US" dirty="0"/>
          </a:p>
          <a:p>
            <a:r>
              <a:rPr lang="en-US" dirty="0"/>
              <a:t>AXESS surveys – Marcelo to contact</a:t>
            </a:r>
          </a:p>
          <a:p>
            <a:r>
              <a:rPr lang="en-US" dirty="0"/>
              <a:t>NOV automation – Ellen </a:t>
            </a:r>
          </a:p>
          <a:p>
            <a:r>
              <a:rPr lang="en-US" dirty="0"/>
              <a:t>Open forum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E5F1B-6F8F-4B07-BEBE-EE6DA47D1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93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Detailed discussion to be held at next meeting. Please </a:t>
            </a:r>
            <a:r>
              <a:rPr lang="en-US"/>
              <a:t>prepare ahead </a:t>
            </a:r>
            <a:r>
              <a:rPr lang="en-US" dirty="0"/>
              <a:t>of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E5F1B-6F8F-4B07-BEBE-EE6DA47D1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76ABA3-DF93-45ED-9045-68B01FA34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46626-E69D-4870-9524-7FE58F94B4DA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AD503C-733C-4324-B43C-7AB7DEB42081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ED1A97-BEC2-4C64-A6F3-A4B01F08ABFB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25F77834-3A67-4FB5-977A-D0DA0A8ED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191" y="3756918"/>
            <a:ext cx="1686996" cy="264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4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boat, transport, power shovel&#10;&#10;Description automatically generated">
            <a:extLst>
              <a:ext uri="{FF2B5EF4-FFF2-40B4-BE49-F238E27FC236}">
                <a16:creationId xmlns:a16="http://schemas.microsoft.com/office/drawing/2014/main" id="{7FA370B2-2C2D-4CD3-AEEA-1F46C6A97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192" y="2220685"/>
            <a:ext cx="11029614" cy="3754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7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657A8D-E41A-410C-B7FF-1B5689967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192" y="2220685"/>
            <a:ext cx="10993548" cy="3754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385BC30-FD5D-408B-ACD5-7B8B82446DC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81194" y="1721923"/>
            <a:ext cx="10993546" cy="44856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36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1"/>
            <a:ext cx="3682723" cy="527708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933450"/>
            <a:ext cx="6650991" cy="4671703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2732873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6673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5F0638-74DF-4D52-BE74-F4BD8BBA4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46626-E69D-4870-9524-7FE58F94B4DA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AD503C-733C-4324-B43C-7AB7DEB42081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ED1A97-BEC2-4C64-A6F3-A4B01F08ABFB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366208CB-C390-44E6-B239-C1ED2B3CF2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191" y="3756918"/>
            <a:ext cx="1686996" cy="264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496AA829-BA56-468E-B306-EF80E5623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DCED96-0016-48AB-BE1C-4FC9EBCFCE2E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7A771F-BE24-4A52-A432-B6445C57DC21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798567-7B1C-4230-8610-EAF2E0666F02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2356CA1-40CD-4092-BD38-8962EFF35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890" y="3722427"/>
            <a:ext cx="1989597" cy="26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2C5F9C-0408-4787-91DE-E982D3B0C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DCED96-0016-48AB-BE1C-4FC9EBCFCE2E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7A771F-BE24-4A52-A432-B6445C57DC21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798567-7B1C-4230-8610-EAF2E0666F02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2356CA1-40CD-4092-BD38-8962EFF35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890" y="3722427"/>
            <a:ext cx="1989597" cy="26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46626-E69D-4870-9524-7FE58F94B4DA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AD503C-733C-4324-B43C-7AB7DEB42081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ED1A97-BEC2-4C64-A6F3-A4B01F08ABFB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336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0686"/>
            <a:ext cx="11029615" cy="3754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0686"/>
            <a:ext cx="11029615" cy="3754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385BC30-FD5D-408B-ACD5-7B8B82446DC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81194" y="1721923"/>
            <a:ext cx="10993546" cy="44856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674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8AB9D9C-2CDC-4BC7-B1C1-D0C7C75E2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0686"/>
            <a:ext cx="11029615" cy="3754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8DDBE-5D20-4BA7-AD96-F032325A5110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EB6F4A-C422-4C17-8F9A-0A7DBC52BBB3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E46555-6705-4FCC-9C8E-F757839EDF41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9CA6116-6CC4-4132-881A-DA93368A36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190" y="6057639"/>
            <a:ext cx="1389289" cy="6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48E968-F86E-47AD-B6A3-27EECB6C6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0686"/>
            <a:ext cx="11029615" cy="3754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385BC30-FD5D-408B-ACD5-7B8B82446DC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81194" y="1721923"/>
            <a:ext cx="10993546" cy="44856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B87A8C-1C7C-404D-9AA4-E90951657DA2}"/>
              </a:ext>
            </a:extLst>
          </p:cNvPr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BC439-6346-4519-92CC-F99D13069724}"/>
              </a:ext>
            </a:extLst>
          </p:cNvPr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2FAD89-3230-4349-96BD-6B726493D991}"/>
              </a:ext>
            </a:extLst>
          </p:cNvPr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FF2EFDC-96AC-45C8-BE62-0B2E7E7BCF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190" y="6057639"/>
            <a:ext cx="1389289" cy="6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3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5"/>
            <a:ext cx="11029616" cy="10167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0686"/>
            <a:ext cx="11029616" cy="376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570B3843-768A-49D9-8622-2C42F38A59D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81190" y="6057639"/>
            <a:ext cx="1389289" cy="6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4" r:id="rId2"/>
    <p:sldLayoutId id="2147483756" r:id="rId3"/>
    <p:sldLayoutId id="2147483771" r:id="rId4"/>
    <p:sldLayoutId id="2147483767" r:id="rId5"/>
    <p:sldLayoutId id="2147483757" r:id="rId6"/>
    <p:sldLayoutId id="2147483763" r:id="rId7"/>
    <p:sldLayoutId id="2147483772" r:id="rId8"/>
    <p:sldLayoutId id="2147483773" r:id="rId9"/>
    <p:sldLayoutId id="2147483768" r:id="rId10"/>
    <p:sldLayoutId id="2147483769" r:id="rId11"/>
    <p:sldLayoutId id="2147483759" r:id="rId12"/>
    <p:sldLayoutId id="2147483711" r:id="rId13"/>
    <p:sldLayoutId id="2147483760" r:id="rId14"/>
    <p:sldLayoutId id="2147483762" r:id="rId15"/>
    <p:sldLayoutId id="2147483706" r:id="rId16"/>
    <p:sldLayoutId id="2147483709" r:id="rId1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august 2024 DROPS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DROPS North America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B055-BFC8-4FDD-9EAF-B255DF5E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BF049E-5D9F-4E29-8ECE-3048E7C3F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64640"/>
            <a:ext cx="11029615" cy="44107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Introductions </a:t>
            </a:r>
          </a:p>
          <a:p>
            <a:pPr lvl="1"/>
            <a:r>
              <a:rPr lang="en-US" dirty="0"/>
              <a:t>Jerry D. Eubank, PhD – Regional Chairperson</a:t>
            </a:r>
          </a:p>
          <a:p>
            <a:pPr lvl="1"/>
            <a:r>
              <a:rPr lang="en-US" dirty="0"/>
              <a:t>Ross Jambon - Regional Secretary</a:t>
            </a:r>
          </a:p>
          <a:p>
            <a:r>
              <a:rPr lang="en-US" dirty="0"/>
              <a:t>Brief Anti-trust Guidelines</a:t>
            </a:r>
          </a:p>
          <a:p>
            <a:r>
              <a:rPr lang="en-US" dirty="0"/>
              <a:t>Safety Moment</a:t>
            </a:r>
          </a:p>
          <a:p>
            <a:r>
              <a:rPr lang="en-US" dirty="0"/>
              <a:t>Q4 Forum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Meals</a:t>
            </a:r>
          </a:p>
          <a:p>
            <a:pPr lvl="1"/>
            <a:r>
              <a:rPr lang="en-US" dirty="0"/>
              <a:t>Speakers / Presentations</a:t>
            </a:r>
          </a:p>
          <a:p>
            <a:r>
              <a:rPr lang="en-US" dirty="0"/>
              <a:t>Charter and By-Laws feedback / questions</a:t>
            </a:r>
          </a:p>
          <a:p>
            <a:r>
              <a:rPr lang="en-US" dirty="0"/>
              <a:t>Close</a:t>
            </a:r>
          </a:p>
        </p:txBody>
      </p:sp>
    </p:spTree>
    <p:extLst>
      <p:ext uri="{BB962C8B-B14F-4D97-AF65-F5344CB8AC3E}">
        <p14:creationId xmlns:p14="http://schemas.microsoft.com/office/powerpoint/2010/main" val="317359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B055-BFC8-4FDD-9EAF-B255DF5E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Anti-trust guidelines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BF049E-5D9F-4E29-8ECE-3048E7C3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promotional remarks or discussion of purchase, sale, or pricing for goods and services.</a:t>
            </a:r>
          </a:p>
          <a:p>
            <a:r>
              <a:rPr lang="en-US" dirty="0"/>
              <a:t>No sharing or discussion of confidential or proprietary information.	</a:t>
            </a:r>
          </a:p>
          <a:p>
            <a:r>
              <a:rPr lang="en-US" dirty="0"/>
              <a:t>No discussion of mergers, acquisitions, and divestment plans.</a:t>
            </a:r>
          </a:p>
          <a:p>
            <a:r>
              <a:rPr lang="en-US" dirty="0"/>
              <a:t>No sharing or discussion of compliance costs.</a:t>
            </a:r>
          </a:p>
          <a:p>
            <a:r>
              <a:rPr lang="en-US" dirty="0"/>
              <a:t>No discussion about how companies intend to respond to potential or actual government action.</a:t>
            </a:r>
          </a:p>
          <a:p>
            <a:r>
              <a:rPr lang="en-US" dirty="0"/>
              <a:t>No disparaging remarks.</a:t>
            </a:r>
          </a:p>
        </p:txBody>
      </p:sp>
    </p:spTree>
    <p:extLst>
      <p:ext uri="{BB962C8B-B14F-4D97-AF65-F5344CB8AC3E}">
        <p14:creationId xmlns:p14="http://schemas.microsoft.com/office/powerpoint/2010/main" val="133803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B055-BFC8-4FDD-9EAF-B255DF5E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Safety moment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E5EF-12EF-4116-8492-19A5C4B8A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1354120"/>
            <a:ext cx="11493045" cy="44543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wireline crew was getting ready to </a:t>
            </a:r>
            <a:r>
              <a:rPr lang="en-US" u="sng" dirty="0"/>
              <a:t>remove a tool assembly from the well </a:t>
            </a:r>
            <a:r>
              <a:rPr lang="en-US" dirty="0"/>
              <a:t>with wireline equipment already suspended overhead. </a:t>
            </a:r>
          </a:p>
          <a:p>
            <a:pPr marL="0" indent="0">
              <a:buNone/>
            </a:pPr>
            <a:r>
              <a:rPr lang="en-US" dirty="0"/>
              <a:t>One of the crew’s operators asked a third party to operate the winch controls and lift the tool while he and the other wireline operator cleaned the assembly as it was removed from the well.</a:t>
            </a:r>
          </a:p>
          <a:p>
            <a:pPr marL="0" indent="0">
              <a:buNone/>
            </a:pPr>
            <a:r>
              <a:rPr lang="en-US" dirty="0"/>
              <a:t>The third party </a:t>
            </a:r>
            <a:r>
              <a:rPr lang="en-US" u="sng" dirty="0"/>
              <a:t>operated the mast extension control lever instead of operating the winch line control lever </a:t>
            </a:r>
            <a:r>
              <a:rPr lang="en-US" dirty="0"/>
              <a:t>in the hoist mode and the tool assembly lifted from the well. The wireline crew continued their task assuming that the winch was being operated correctly.</a:t>
            </a:r>
          </a:p>
          <a:p>
            <a:pPr marL="0" indent="0">
              <a:buNone/>
            </a:pPr>
            <a:r>
              <a:rPr lang="en-US" dirty="0"/>
              <a:t>A secondary winch held the pack off and crossover sub near the top of the mast. </a:t>
            </a:r>
            <a:r>
              <a:rPr lang="en-US" u="sng" dirty="0"/>
              <a:t>As the mast telescoped, the ball on the winch line was pulled into the sheave. The secondary winch line parted and the suspended equipment fell. </a:t>
            </a:r>
          </a:p>
          <a:p>
            <a:pPr marL="0" indent="0">
              <a:buNone/>
            </a:pPr>
            <a:r>
              <a:rPr lang="en-US" dirty="0"/>
              <a:t>The wireline crew heard the line part and tried to get clear of the falling equipment, but the wellhead impact guard prevented them from moving outside the strike zone. </a:t>
            </a:r>
          </a:p>
          <a:p>
            <a:pPr marL="0" indent="0">
              <a:buNone/>
            </a:pPr>
            <a:r>
              <a:rPr lang="en-US" dirty="0"/>
              <a:t>A wireline operator’s forearm was struck by the falling pack off/sub-assembly. The result was a serious injury and hospitalization. </a:t>
            </a:r>
          </a:p>
        </p:txBody>
      </p:sp>
    </p:spTree>
    <p:extLst>
      <p:ext uri="{BB962C8B-B14F-4D97-AF65-F5344CB8AC3E}">
        <p14:creationId xmlns:p14="http://schemas.microsoft.com/office/powerpoint/2010/main" val="237492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B055-BFC8-4FDD-9EAF-B255DF5E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Safety moment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578DE9-C008-4A4F-846B-4EF68C83B2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0125" y="1712738"/>
            <a:ext cx="6385036" cy="417891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D3EB20-798E-314A-B5FD-F356D2F34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161" y="1712738"/>
            <a:ext cx="3411208" cy="41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57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910271-0905-49F2-BD41-17622F4C4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Q4 Forum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3A7797B-96E3-FED4-A10B-A0B060786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A0AD35-1617-C204-A0AF-3FCA1DFDB177}"/>
              </a:ext>
            </a:extLst>
          </p:cNvPr>
          <p:cNvSpPr txBox="1"/>
          <p:nvPr/>
        </p:nvSpPr>
        <p:spPr>
          <a:xfrm>
            <a:off x="3029232" y="3772235"/>
            <a:ext cx="7187429" cy="1526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Location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Meals</a:t>
            </a:r>
          </a:p>
          <a:p>
            <a:pPr marL="630000" marR="0" lvl="1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CADE4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Speakers / Presentations</a:t>
            </a:r>
          </a:p>
        </p:txBody>
      </p:sp>
    </p:spTree>
    <p:extLst>
      <p:ext uri="{BB962C8B-B14F-4D97-AF65-F5344CB8AC3E}">
        <p14:creationId xmlns:p14="http://schemas.microsoft.com/office/powerpoint/2010/main" val="59365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910271-0905-49F2-BD41-17622F4C4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Charter and By-Laws feedback / questions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0CEA9C5-F28C-43D9-8A85-4B9907C15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0F01D-1630-72A2-809F-96A9E9FCEBE2}"/>
              </a:ext>
            </a:extLst>
          </p:cNvPr>
          <p:cNvSpPr txBox="1"/>
          <p:nvPr/>
        </p:nvSpPr>
        <p:spPr>
          <a:xfrm>
            <a:off x="3047268" y="3772235"/>
            <a:ext cx="60974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Develop positions?</a:t>
            </a:r>
          </a:p>
          <a:p>
            <a:r>
              <a:rPr lang="en-US" sz="2400" dirty="0"/>
              <a:t>Establish term limits?</a:t>
            </a:r>
          </a:p>
          <a:p>
            <a:r>
              <a:rPr lang="en-US" sz="2400" dirty="0"/>
              <a:t>Operator sponsorship?</a:t>
            </a:r>
          </a:p>
          <a:p>
            <a:r>
              <a:rPr lang="en-US" sz="2400" dirty="0"/>
              <a:t>Attendance requirements?</a:t>
            </a:r>
          </a:p>
        </p:txBody>
      </p:sp>
    </p:spTree>
    <p:extLst>
      <p:ext uri="{BB962C8B-B14F-4D97-AF65-F5344CB8AC3E}">
        <p14:creationId xmlns:p14="http://schemas.microsoft.com/office/powerpoint/2010/main" val="9416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B055-BFC8-4FDD-9EAF-B255DF5E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Closing comment/notes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BF049E-5D9F-4E29-8ECE-3048E7C3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379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{A03180A4-B5F9-47A9-AF63-D9CEE069F1EB}tf33552983_win32</Template>
  <TotalTime>1164</TotalTime>
  <Words>421</Words>
  <Application>Microsoft Office PowerPoint</Application>
  <PresentationFormat>Widescreen</PresentationFormat>
  <Paragraphs>56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Wingdings 2</vt:lpstr>
      <vt:lpstr>DividendVTI</vt:lpstr>
      <vt:lpstr>august 2024 DROPS Meeting</vt:lpstr>
      <vt:lpstr>Agenda</vt:lpstr>
      <vt:lpstr>Anti-trust guidelines</vt:lpstr>
      <vt:lpstr>Safety moment</vt:lpstr>
      <vt:lpstr>Safety moment</vt:lpstr>
      <vt:lpstr>Q4 Forum</vt:lpstr>
      <vt:lpstr>Charter and By-Laws feedback / questions</vt:lpstr>
      <vt:lpstr>Closing comment/notes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Allen Smith</dc:creator>
  <cp:lastModifiedBy>Eubank, Jerry D</cp:lastModifiedBy>
  <cp:revision>17</cp:revision>
  <dcterms:created xsi:type="dcterms:W3CDTF">2021-10-04T11:00:10Z</dcterms:created>
  <dcterms:modified xsi:type="dcterms:W3CDTF">2024-08-29T18:20:46Z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