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76" r:id="rId4"/>
    <p:sldId id="260" r:id="rId5"/>
    <p:sldId id="272" r:id="rId6"/>
    <p:sldId id="271" r:id="rId7"/>
    <p:sldId id="273" r:id="rId8"/>
    <p:sldId id="274" r:id="rId9"/>
  </p:sldIdLst>
  <p:sldSz cx="9144000" cy="6858000" type="screen4x3"/>
  <p:notesSz cx="6797675" cy="9926638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B"/>
    <a:srgbClr val="7EB22D"/>
    <a:srgbClr val="BDCF08"/>
    <a:srgbClr val="C4001D"/>
    <a:srgbClr val="630031"/>
    <a:srgbClr val="D34193"/>
    <a:srgbClr val="F6A700"/>
    <a:srgbClr val="F29708"/>
    <a:srgbClr val="BCE3E8"/>
    <a:srgbClr val="C3C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6" autoAdjust="0"/>
    <p:restoredTop sz="84368" autoAdjust="0"/>
  </p:normalViewPr>
  <p:slideViewPr>
    <p:cSldViewPr snapToGrid="0">
      <p:cViewPr varScale="1">
        <p:scale>
          <a:sx n="90" d="100"/>
          <a:sy n="90" d="100"/>
        </p:scale>
        <p:origin x="-1014" y="-102"/>
      </p:cViewPr>
      <p:guideLst>
        <p:guide orient="horz" pos="411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EF2F2-7461-45B2-AAC8-475D84B9ECBF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6A85D-F24F-4C67-A72B-9D0C7D10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01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07FF8-3B3E-4A4F-83A2-6D756D583453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567DA-E01A-439B-854E-9EA10FE65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9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567DA-E01A-439B-854E-9EA10FE656B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90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2014 alone we had 41 safety events in wells, 11 of which injured</a:t>
            </a:r>
            <a:r>
              <a:rPr lang="en-GB" baseline="0" dirty="0" smtClean="0"/>
              <a:t> people, 9 events involved dropped objects 4 of which were classed as HiPo’s</a:t>
            </a:r>
          </a:p>
          <a:p>
            <a:endParaRPr lang="en-GB" baseline="0" dirty="0" smtClean="0"/>
          </a:p>
          <a:p>
            <a:r>
              <a:rPr lang="en-GB" baseline="0" dirty="0" smtClean="0"/>
              <a:t>Wider Centrica, we had 75 injurious events &amp; 22 HiPo’s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567DA-E01A-439B-854E-9EA10FE656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2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FF0000"/>
                </a:solidFill>
              </a:rPr>
              <a:t>The load goes on an average 1200mile road trip, through towns &amp; villages, past schools, along motorways, maybe past you house or kids school or even in front of your car.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dirty="0" smtClean="0">
              <a:solidFill>
                <a:schemeClr val="tx1"/>
              </a:solidFill>
            </a:endParaRP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Items caught in sling / underside of load.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Cargo netting not used.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Items protruding over edges.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Debris from storage yard caught underneath unit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Angle bracket &amp; split pins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Scraper, Webbing strap clips, Sparker 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Chipping Hammer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6ft Scaffold pole inside FLT pocket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600" dirty="0" smtClean="0">
                <a:solidFill>
                  <a:schemeClr val="tx1"/>
                </a:solidFill>
              </a:rPr>
              <a:t>Container doors falling</a:t>
            </a:r>
            <a:r>
              <a:rPr lang="en-GB" altLang="en-US" sz="1600" baseline="0" dirty="0" smtClean="0">
                <a:solidFill>
                  <a:schemeClr val="tx1"/>
                </a:solidFill>
              </a:rPr>
              <a:t> off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dirty="0" smtClean="0">
              <a:solidFill>
                <a:schemeClr val="tx1"/>
              </a:solidFill>
            </a:endParaRP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dirty="0" smtClean="0">
              <a:solidFill>
                <a:schemeClr val="tx1"/>
              </a:solidFill>
            </a:endParaRP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567DA-E01A-439B-854E-9EA10FE656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5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TOFS held offshore to seek feedback on our events,</a:t>
            </a:r>
          </a:p>
          <a:p>
            <a:endParaRPr lang="en-GB" baseline="0" dirty="0" smtClean="0"/>
          </a:p>
          <a:p>
            <a:r>
              <a:rPr lang="en-GB" baseline="0" dirty="0" smtClean="0"/>
              <a:t>Offshore crew asked what we where doing to raise awareness onshore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TOFS and DROP pack created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Initiatives:</a:t>
            </a:r>
          </a:p>
          <a:p>
            <a:r>
              <a:rPr lang="en-GB" baseline="0" dirty="0" smtClean="0"/>
              <a:t>Hazard hunts</a:t>
            </a:r>
          </a:p>
          <a:p>
            <a:r>
              <a:rPr lang="en-GB" baseline="0" dirty="0" smtClean="0"/>
              <a:t>Drops committee offshore</a:t>
            </a:r>
          </a:p>
          <a:p>
            <a:r>
              <a:rPr lang="en-GB" baseline="0" dirty="0" smtClean="0"/>
              <a:t>Audits</a:t>
            </a:r>
          </a:p>
          <a:p>
            <a:r>
              <a:rPr lang="en-GB" baseline="0" dirty="0" err="1" smtClean="0"/>
              <a:t>Backloading</a:t>
            </a:r>
            <a:r>
              <a:rPr lang="en-GB" baseline="0" dirty="0" smtClean="0"/>
              <a:t> tags</a:t>
            </a:r>
          </a:p>
          <a:p>
            <a:r>
              <a:rPr lang="en-GB" baseline="0" dirty="0" smtClean="0"/>
              <a:t>Tagging out bound goods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567DA-E01A-439B-854E-9EA10FE656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55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Livesafe rule</a:t>
            </a:r>
          </a:p>
          <a:p>
            <a:r>
              <a:rPr lang="en-GB" dirty="0" smtClean="0"/>
              <a:t>Shared our events</a:t>
            </a:r>
            <a:r>
              <a:rPr lang="en-GB" baseline="0" dirty="0" smtClean="0"/>
              <a:t> not just dropped objects</a:t>
            </a:r>
          </a:p>
          <a:p>
            <a:r>
              <a:rPr lang="en-GB" baseline="0" dirty="0" smtClean="0"/>
              <a:t>5/20, 360 </a:t>
            </a:r>
            <a:r>
              <a:rPr lang="en-GB" baseline="0" dirty="0" err="1" smtClean="0"/>
              <a:t>deg</a:t>
            </a:r>
            <a:r>
              <a:rPr lang="en-GB" baseline="0" dirty="0" smtClean="0"/>
              <a:t> scan</a:t>
            </a:r>
          </a:p>
          <a:p>
            <a:r>
              <a:rPr lang="en-GB" baseline="0" dirty="0" smtClean="0"/>
              <a:t>Journey of a dropped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567DA-E01A-439B-854E-9EA10FE656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6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Increase</a:t>
            </a:r>
            <a:r>
              <a:rPr lang="en-GB" baseline="0" dirty="0" smtClean="0"/>
              <a:t> in # of</a:t>
            </a:r>
            <a:r>
              <a:rPr lang="en-GB" dirty="0" smtClean="0"/>
              <a:t> STOP / Livesafe cards relating to potential</a:t>
            </a:r>
            <a:r>
              <a:rPr lang="en-GB" baseline="0" dirty="0" smtClean="0"/>
              <a:t> dropped objects.</a:t>
            </a:r>
          </a:p>
          <a:p>
            <a:r>
              <a:rPr lang="en-GB" baseline="0" dirty="0" smtClean="0"/>
              <a:t>Vendor feedback at varying meetings</a:t>
            </a:r>
            <a:endParaRPr lang="en-US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2013 – 42</a:t>
            </a:r>
          </a:p>
          <a:p>
            <a:r>
              <a:rPr lang="en-GB" baseline="0" dirty="0" smtClean="0"/>
              <a:t>2014 – 52</a:t>
            </a:r>
          </a:p>
          <a:p>
            <a:r>
              <a:rPr lang="en-GB" baseline="0" dirty="0" smtClean="0"/>
              <a:t>2015 – 41</a:t>
            </a:r>
          </a:p>
          <a:p>
            <a:endParaRPr lang="en-GB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567DA-E01A-439B-854E-9EA10FE656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7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you spot the HAZARD, ask the room to see if they can spot that hazard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65268-694D-452D-A19E-A046C12C4D4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6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4723">
              <a:defRPr/>
            </a:pPr>
            <a:r>
              <a:rPr lang="en-US" b="1" dirty="0" smtClean="0">
                <a:latin typeface="Arial" pitchFamily="-72" charset="0"/>
              </a:rPr>
              <a:t>BRIEFING NOTES:</a:t>
            </a:r>
          </a:p>
          <a:p>
            <a:endParaRPr lang="en-GB" dirty="0" smtClean="0"/>
          </a:p>
          <a:p>
            <a:r>
              <a:rPr lang="en-GB" dirty="0" smtClean="0"/>
              <a:t>If in doubt, STOP, THINK, ACT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CAB54-10A4-4E13-B9D2-70FA2527C1D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69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 userDrawn="1"/>
        </p:nvSpPr>
        <p:spPr>
          <a:xfrm>
            <a:off x="315785" y="6007954"/>
            <a:ext cx="5954271" cy="66652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267" dirty="0"/>
          </a:p>
        </p:txBody>
      </p:sp>
      <p:sp>
        <p:nvSpPr>
          <p:cNvPr id="8" name="Freeform 1"/>
          <p:cNvSpPr>
            <a:spLocks noChangeArrowheads="1"/>
          </p:cNvSpPr>
          <p:nvPr userDrawn="1"/>
        </p:nvSpPr>
        <p:spPr bwMode="auto">
          <a:xfrm>
            <a:off x="0" y="4275389"/>
            <a:ext cx="6250381" cy="1591512"/>
          </a:xfrm>
          <a:custGeom>
            <a:avLst/>
            <a:gdLst>
              <a:gd name="T0" fmla="*/ 17930 w 19141"/>
              <a:gd name="T1" fmla="*/ 3653 h 3654"/>
              <a:gd name="T2" fmla="*/ 0 w 19141"/>
              <a:gd name="T3" fmla="*/ 3653 h 3654"/>
              <a:gd name="T4" fmla="*/ 0 w 19141"/>
              <a:gd name="T5" fmla="*/ 0 h 3654"/>
              <a:gd name="T6" fmla="*/ 19140 w 19141"/>
              <a:gd name="T7" fmla="*/ 0 h 3654"/>
              <a:gd name="T8" fmla="*/ 19140 w 19141"/>
              <a:gd name="T9" fmla="*/ 2444 h 3654"/>
              <a:gd name="T10" fmla="*/ 17930 w 19141"/>
              <a:gd name="T11" fmla="*/ 3653 h 3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41" h="3654">
                <a:moveTo>
                  <a:pt x="17930" y="3653"/>
                </a:moveTo>
                <a:lnTo>
                  <a:pt x="0" y="3653"/>
                </a:lnTo>
                <a:lnTo>
                  <a:pt x="0" y="0"/>
                </a:lnTo>
                <a:lnTo>
                  <a:pt x="19140" y="0"/>
                </a:lnTo>
                <a:lnTo>
                  <a:pt x="19140" y="2444"/>
                </a:lnTo>
                <a:cubicBezTo>
                  <a:pt x="19140" y="3110"/>
                  <a:pt x="18598" y="3653"/>
                  <a:pt x="17930" y="3653"/>
                </a:cubicBezTo>
              </a:path>
            </a:pathLst>
          </a:custGeom>
          <a:solidFill>
            <a:srgbClr val="00456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Freeform 2"/>
          <p:cNvSpPr>
            <a:spLocks noChangeArrowheads="1"/>
          </p:cNvSpPr>
          <p:nvPr userDrawn="1"/>
        </p:nvSpPr>
        <p:spPr bwMode="auto">
          <a:xfrm>
            <a:off x="0" y="0"/>
            <a:ext cx="7541925" cy="5490621"/>
          </a:xfrm>
          <a:custGeom>
            <a:avLst/>
            <a:gdLst>
              <a:gd name="T0" fmla="*/ 0 w 23099"/>
              <a:gd name="T1" fmla="*/ 0 h 12612"/>
              <a:gd name="T2" fmla="*/ 23098 w 23099"/>
              <a:gd name="T3" fmla="*/ 0 h 12612"/>
              <a:gd name="T4" fmla="*/ 23098 w 23099"/>
              <a:gd name="T5" fmla="*/ 10193 h 12612"/>
              <a:gd name="T6" fmla="*/ 21889 w 23099"/>
              <a:gd name="T7" fmla="*/ 11402 h 12612"/>
              <a:gd name="T8" fmla="*/ 1209 w 23099"/>
              <a:gd name="T9" fmla="*/ 11402 h 12612"/>
              <a:gd name="T10" fmla="*/ 0 w 23099"/>
              <a:gd name="T11" fmla="*/ 12611 h 12612"/>
              <a:gd name="T12" fmla="*/ 0 w 23099"/>
              <a:gd name="T13" fmla="*/ 0 h 12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99" h="12612">
                <a:moveTo>
                  <a:pt x="0" y="0"/>
                </a:moveTo>
                <a:lnTo>
                  <a:pt x="23098" y="0"/>
                </a:lnTo>
                <a:lnTo>
                  <a:pt x="23098" y="10193"/>
                </a:lnTo>
                <a:cubicBezTo>
                  <a:pt x="23098" y="10861"/>
                  <a:pt x="22557" y="11402"/>
                  <a:pt x="21889" y="11402"/>
                </a:cubicBezTo>
                <a:lnTo>
                  <a:pt x="1209" y="11402"/>
                </a:lnTo>
                <a:cubicBezTo>
                  <a:pt x="541" y="11402"/>
                  <a:pt x="0" y="11943"/>
                  <a:pt x="0" y="12611"/>
                </a:cubicBezTo>
                <a:lnTo>
                  <a:pt x="0" y="0"/>
                </a:lnTo>
              </a:path>
            </a:pathLst>
          </a:custGeom>
          <a:gradFill flip="none" rotWithShape="1">
            <a:gsLst>
              <a:gs pos="61000">
                <a:srgbClr val="BDCF08"/>
              </a:gs>
              <a:gs pos="100000">
                <a:srgbClr val="6DA722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/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785" y="5090809"/>
            <a:ext cx="5954271" cy="666527"/>
          </a:xfrm>
        </p:spPr>
        <p:txBody>
          <a:bodyPr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Date/ Time/Location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57201" y="274639"/>
            <a:ext cx="7066692" cy="1143000"/>
          </a:xfrm>
        </p:spPr>
        <p:txBody>
          <a:bodyPr anchor="t"/>
          <a:lstStyle>
            <a:lvl1pPr algn="l">
              <a:defRPr b="0" i="0">
                <a:solidFill>
                  <a:srgbClr val="FFFFFF"/>
                </a:solidFill>
                <a:latin typeface="Clarendon LT Std"/>
                <a:cs typeface="Clarendon LT Std"/>
              </a:defRPr>
            </a:lvl1pPr>
          </a:lstStyle>
          <a:p>
            <a:r>
              <a:rPr lang="en-GB" dirty="0" smtClean="0"/>
              <a:t>Master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657351"/>
            <a:ext cx="7066692" cy="1473200"/>
          </a:xfrm>
        </p:spPr>
        <p:txBody>
          <a:bodyPr>
            <a:normAutofit/>
          </a:bodyPr>
          <a:lstStyle>
            <a:lvl1pPr marL="0" indent="0">
              <a:buNone/>
              <a:defRPr sz="3733">
                <a:solidFill>
                  <a:srgbClr val="FFFFFF"/>
                </a:solidFill>
                <a:latin typeface="Clarendon LT Std Light"/>
                <a:cs typeface="Clarendon LT Std Light"/>
              </a:defRPr>
            </a:lvl1pPr>
          </a:lstStyle>
          <a:p>
            <a:pPr lvl="0"/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14" y="6216499"/>
            <a:ext cx="1525893" cy="2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3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087B6-CBB1-4A8D-982F-FC67ADB0C8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15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8C866-C15F-421D-AFB7-8D38811E01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33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 userDrawn="1"/>
        </p:nvSpPr>
        <p:spPr>
          <a:xfrm>
            <a:off x="315785" y="6007954"/>
            <a:ext cx="5954271" cy="66652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267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785" y="5090809"/>
            <a:ext cx="5954271" cy="666527"/>
          </a:xfrm>
        </p:spPr>
        <p:txBody>
          <a:bodyPr/>
          <a:lstStyle>
            <a:lvl1pPr marL="0" indent="0" algn="l">
              <a:buNone/>
              <a:defRPr sz="3200" baseline="0">
                <a:solidFill>
                  <a:srgbClr val="00456B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Date/ Time/Location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57201" y="274639"/>
            <a:ext cx="7066692" cy="1143000"/>
          </a:xfrm>
        </p:spPr>
        <p:txBody>
          <a:bodyPr anchor="t"/>
          <a:lstStyle>
            <a:lvl1pPr algn="l">
              <a:defRPr b="0" i="0">
                <a:solidFill>
                  <a:srgbClr val="00456B"/>
                </a:solidFill>
                <a:latin typeface="Clarendon LT Std"/>
                <a:cs typeface="Clarendon LT Std"/>
              </a:defRPr>
            </a:lvl1pPr>
          </a:lstStyle>
          <a:p>
            <a:r>
              <a:rPr lang="en-GB" dirty="0" smtClean="0"/>
              <a:t>Master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657351"/>
            <a:ext cx="7066692" cy="1473200"/>
          </a:xfrm>
        </p:spPr>
        <p:txBody>
          <a:bodyPr>
            <a:normAutofit/>
          </a:bodyPr>
          <a:lstStyle>
            <a:lvl1pPr marL="0" indent="0">
              <a:buNone/>
              <a:defRPr sz="3733">
                <a:solidFill>
                  <a:srgbClr val="00456B"/>
                </a:solidFill>
                <a:latin typeface="Clarendon LT Std Light"/>
                <a:cs typeface="Clarendon LT Std Light"/>
              </a:defRPr>
            </a:lvl1pPr>
          </a:lstStyle>
          <a:p>
            <a:pPr lvl="0"/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14" y="6216499"/>
            <a:ext cx="1525893" cy="2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"/>
          <p:cNvSpPr>
            <a:spLocks noChangeArrowheads="1"/>
          </p:cNvSpPr>
          <p:nvPr userDrawn="1"/>
        </p:nvSpPr>
        <p:spPr bwMode="auto">
          <a:xfrm>
            <a:off x="2522" y="430065"/>
            <a:ext cx="5874789" cy="840696"/>
          </a:xfrm>
          <a:custGeom>
            <a:avLst/>
            <a:gdLst>
              <a:gd name="T0" fmla="*/ 0 w 17998"/>
              <a:gd name="T1" fmla="*/ 0 h 1931"/>
              <a:gd name="T2" fmla="*/ 17997 w 17998"/>
              <a:gd name="T3" fmla="*/ 0 h 1931"/>
              <a:gd name="T4" fmla="*/ 17997 w 17998"/>
              <a:gd name="T5" fmla="*/ 617 h 1931"/>
              <a:gd name="T6" fmla="*/ 16685 w 17998"/>
              <a:gd name="T7" fmla="*/ 1930 h 1931"/>
              <a:gd name="T8" fmla="*/ 0 w 17998"/>
              <a:gd name="T9" fmla="*/ 1930 h 1931"/>
              <a:gd name="T10" fmla="*/ 0 w 17998"/>
              <a:gd name="T11" fmla="*/ 0 h 1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98" h="1931">
                <a:moveTo>
                  <a:pt x="0" y="0"/>
                </a:moveTo>
                <a:lnTo>
                  <a:pt x="17997" y="0"/>
                </a:lnTo>
                <a:lnTo>
                  <a:pt x="17997" y="617"/>
                </a:lnTo>
                <a:cubicBezTo>
                  <a:pt x="17997" y="1343"/>
                  <a:pt x="17409" y="1930"/>
                  <a:pt x="16685" y="1930"/>
                </a:cubicBezTo>
                <a:lnTo>
                  <a:pt x="0" y="1930"/>
                </a:lnTo>
                <a:lnTo>
                  <a:pt x="0" y="0"/>
                </a:lnTo>
              </a:path>
            </a:pathLst>
          </a:custGeom>
          <a:solidFill>
            <a:srgbClr val="00456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Freeform 2"/>
          <p:cNvSpPr>
            <a:spLocks noChangeArrowheads="1"/>
          </p:cNvSpPr>
          <p:nvPr userDrawn="1"/>
        </p:nvSpPr>
        <p:spPr bwMode="auto">
          <a:xfrm>
            <a:off x="2522" y="3962"/>
            <a:ext cx="7318655" cy="1028796"/>
          </a:xfrm>
          <a:custGeom>
            <a:avLst/>
            <a:gdLst>
              <a:gd name="T0" fmla="*/ 0 w 22417"/>
              <a:gd name="T1" fmla="*/ 0 h 2362"/>
              <a:gd name="T2" fmla="*/ 22416 w 22417"/>
              <a:gd name="T3" fmla="*/ 0 h 2362"/>
              <a:gd name="T4" fmla="*/ 22416 w 22417"/>
              <a:gd name="T5" fmla="*/ 400 h 2362"/>
              <a:gd name="T6" fmla="*/ 21345 w 22417"/>
              <a:gd name="T7" fmla="*/ 1460 h 2362"/>
              <a:gd name="T8" fmla="*/ 965 w 22417"/>
              <a:gd name="T9" fmla="*/ 1460 h 2362"/>
              <a:gd name="T10" fmla="*/ 0 w 22417"/>
              <a:gd name="T11" fmla="*/ 2361 h 2362"/>
              <a:gd name="T12" fmla="*/ 0 w 22417"/>
              <a:gd name="T13" fmla="*/ 0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417" h="2362">
                <a:moveTo>
                  <a:pt x="0" y="0"/>
                </a:moveTo>
                <a:lnTo>
                  <a:pt x="22416" y="0"/>
                </a:lnTo>
                <a:lnTo>
                  <a:pt x="22416" y="400"/>
                </a:lnTo>
                <a:cubicBezTo>
                  <a:pt x="22416" y="987"/>
                  <a:pt x="21933" y="1460"/>
                  <a:pt x="21345" y="1460"/>
                </a:cubicBezTo>
                <a:lnTo>
                  <a:pt x="965" y="1460"/>
                </a:lnTo>
                <a:cubicBezTo>
                  <a:pt x="455" y="1460"/>
                  <a:pt x="38" y="1856"/>
                  <a:pt x="0" y="2361"/>
                </a:cubicBezTo>
                <a:lnTo>
                  <a:pt x="0" y="0"/>
                </a:lnTo>
              </a:path>
            </a:pathLst>
          </a:custGeom>
          <a:gradFill flip="none" rotWithShape="1">
            <a:gsLst>
              <a:gs pos="61000">
                <a:srgbClr val="BDCF08"/>
              </a:gs>
              <a:gs pos="100000">
                <a:srgbClr val="7EB22D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/>
            <a:endParaRPr lang="en-US" sz="2400"/>
          </a:p>
        </p:txBody>
      </p:sp>
      <p:sp>
        <p:nvSpPr>
          <p:cNvPr id="9" name="Freeform 1"/>
          <p:cNvSpPr>
            <a:spLocks noChangeArrowheads="1"/>
          </p:cNvSpPr>
          <p:nvPr userDrawn="1"/>
        </p:nvSpPr>
        <p:spPr bwMode="auto">
          <a:xfrm>
            <a:off x="285469" y="6077947"/>
            <a:ext cx="324131" cy="432173"/>
          </a:xfrm>
          <a:custGeom>
            <a:avLst/>
            <a:gdLst>
              <a:gd name="T0" fmla="*/ 957 w 959"/>
              <a:gd name="T1" fmla="*/ 956 h 957"/>
              <a:gd name="T2" fmla="*/ 0 w 959"/>
              <a:gd name="T3" fmla="*/ 956 h 957"/>
              <a:gd name="T4" fmla="*/ 0 w 959"/>
              <a:gd name="T5" fmla="*/ 0 h 957"/>
              <a:gd name="T6" fmla="*/ 524 w 959"/>
              <a:gd name="T7" fmla="*/ 0 h 957"/>
              <a:gd name="T8" fmla="*/ 958 w 959"/>
              <a:gd name="T9" fmla="*/ 434 h 957"/>
              <a:gd name="T10" fmla="*/ 958 w 959"/>
              <a:gd name="T11" fmla="*/ 956 h 957"/>
              <a:gd name="T12" fmla="*/ 957 w 959"/>
              <a:gd name="T13" fmla="*/ 956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" h="957">
                <a:moveTo>
                  <a:pt x="957" y="956"/>
                </a:moveTo>
                <a:lnTo>
                  <a:pt x="0" y="956"/>
                </a:lnTo>
                <a:lnTo>
                  <a:pt x="0" y="0"/>
                </a:lnTo>
                <a:lnTo>
                  <a:pt x="524" y="0"/>
                </a:lnTo>
                <a:cubicBezTo>
                  <a:pt x="763" y="0"/>
                  <a:pt x="958" y="194"/>
                  <a:pt x="958" y="434"/>
                </a:cubicBezTo>
                <a:lnTo>
                  <a:pt x="958" y="956"/>
                </a:lnTo>
                <a:lnTo>
                  <a:pt x="957" y="956"/>
                </a:lnTo>
              </a:path>
            </a:pathLst>
          </a:custGeom>
          <a:solidFill>
            <a:srgbClr val="00456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11" y="0"/>
            <a:ext cx="8826491" cy="66401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FFF"/>
                </a:solidFill>
                <a:latin typeface="Clarendon LT Std Light"/>
                <a:cs typeface="Clarendon LT Std Light"/>
              </a:defRPr>
            </a:lvl1pPr>
          </a:lstStyle>
          <a:p>
            <a:r>
              <a:rPr lang="en-GB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113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1807" y="6132899"/>
            <a:ext cx="412244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7DC9805F-79DB-B948-A4A9-2EA92F51FD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22648" y="664013"/>
            <a:ext cx="5491893" cy="6154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14" y="6216499"/>
            <a:ext cx="1525893" cy="2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"/>
          <p:cNvSpPr>
            <a:spLocks noChangeArrowheads="1"/>
          </p:cNvSpPr>
          <p:nvPr userDrawn="1"/>
        </p:nvSpPr>
        <p:spPr bwMode="auto">
          <a:xfrm>
            <a:off x="0" y="3975271"/>
            <a:ext cx="6119203" cy="1038341"/>
          </a:xfrm>
          <a:custGeom>
            <a:avLst/>
            <a:gdLst>
              <a:gd name="T0" fmla="*/ 0 w 18746"/>
              <a:gd name="T1" fmla="*/ 0 h 2384"/>
              <a:gd name="T2" fmla="*/ 18745 w 18746"/>
              <a:gd name="T3" fmla="*/ 0 h 2384"/>
              <a:gd name="T4" fmla="*/ 18745 w 18746"/>
              <a:gd name="T5" fmla="*/ 1069 h 2384"/>
              <a:gd name="T6" fmla="*/ 17433 w 18746"/>
              <a:gd name="T7" fmla="*/ 2383 h 2384"/>
              <a:gd name="T8" fmla="*/ 0 w 18746"/>
              <a:gd name="T9" fmla="*/ 2383 h 2384"/>
              <a:gd name="T10" fmla="*/ 0 w 18746"/>
              <a:gd name="T11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46" h="2384">
                <a:moveTo>
                  <a:pt x="0" y="0"/>
                </a:moveTo>
                <a:lnTo>
                  <a:pt x="18745" y="0"/>
                </a:lnTo>
                <a:lnTo>
                  <a:pt x="18745" y="1069"/>
                </a:lnTo>
                <a:cubicBezTo>
                  <a:pt x="18745" y="1795"/>
                  <a:pt x="18158" y="2383"/>
                  <a:pt x="17433" y="2383"/>
                </a:cubicBezTo>
                <a:lnTo>
                  <a:pt x="0" y="2383"/>
                </a:lnTo>
                <a:lnTo>
                  <a:pt x="0" y="0"/>
                </a:lnTo>
              </a:path>
            </a:pathLst>
          </a:custGeom>
          <a:solidFill>
            <a:srgbClr val="00456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Freeform 2"/>
          <p:cNvSpPr>
            <a:spLocks noChangeArrowheads="1"/>
          </p:cNvSpPr>
          <p:nvPr userDrawn="1"/>
        </p:nvSpPr>
        <p:spPr bwMode="auto">
          <a:xfrm>
            <a:off x="1" y="1841377"/>
            <a:ext cx="6887881" cy="2842480"/>
          </a:xfrm>
          <a:custGeom>
            <a:avLst/>
            <a:gdLst>
              <a:gd name="T0" fmla="*/ 0 w 21101"/>
              <a:gd name="T1" fmla="*/ 0 h 6533"/>
              <a:gd name="T2" fmla="*/ 21100 w 21101"/>
              <a:gd name="T3" fmla="*/ 0 h 6533"/>
              <a:gd name="T4" fmla="*/ 21100 w 21101"/>
              <a:gd name="T5" fmla="*/ 4213 h 6533"/>
              <a:gd name="T6" fmla="*/ 19788 w 21101"/>
              <a:gd name="T7" fmla="*/ 5526 h 6533"/>
              <a:gd name="T8" fmla="*/ 1181 w 21101"/>
              <a:gd name="T9" fmla="*/ 5526 h 6533"/>
              <a:gd name="T10" fmla="*/ 0 w 21101"/>
              <a:gd name="T11" fmla="*/ 6532 h 6533"/>
              <a:gd name="T12" fmla="*/ 0 w 21101"/>
              <a:gd name="T13" fmla="*/ 0 h 6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01" h="6533">
                <a:moveTo>
                  <a:pt x="0" y="0"/>
                </a:moveTo>
                <a:lnTo>
                  <a:pt x="21100" y="0"/>
                </a:lnTo>
                <a:lnTo>
                  <a:pt x="21100" y="4213"/>
                </a:lnTo>
                <a:cubicBezTo>
                  <a:pt x="21100" y="4938"/>
                  <a:pt x="20513" y="5526"/>
                  <a:pt x="19788" y="5526"/>
                </a:cubicBezTo>
                <a:lnTo>
                  <a:pt x="1181" y="5526"/>
                </a:lnTo>
                <a:cubicBezTo>
                  <a:pt x="586" y="5526"/>
                  <a:pt x="91" y="5962"/>
                  <a:pt x="0" y="6532"/>
                </a:cubicBezTo>
                <a:lnTo>
                  <a:pt x="0" y="0"/>
                </a:lnTo>
              </a:path>
            </a:pathLst>
          </a:custGeom>
          <a:gradFill flip="none" rotWithShape="1">
            <a:gsLst>
              <a:gs pos="51000">
                <a:srgbClr val="BDCF08"/>
              </a:gs>
              <a:gs pos="100000">
                <a:srgbClr val="6DA722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29515" y="1848939"/>
            <a:ext cx="6569675" cy="2388972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Clarendon LT Std Light"/>
                <a:cs typeface="Clarendon LT Std Light"/>
              </a:defRPr>
            </a:lvl1pPr>
          </a:lstStyle>
          <a:p>
            <a:r>
              <a:rPr lang="en-GB" dirty="0" smtClean="0"/>
              <a:t>Click to edit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649" y="4250625"/>
            <a:ext cx="5780216" cy="792763"/>
          </a:xfrm>
        </p:spPr>
        <p:txBody>
          <a:bodyPr>
            <a:normAutofit/>
          </a:bodyPr>
          <a:lstStyle>
            <a:lvl1pPr marL="0" indent="0" algn="l">
              <a:buNone/>
              <a:defRPr sz="3733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14" y="6216499"/>
            <a:ext cx="1525893" cy="2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8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"/>
          <p:cNvSpPr>
            <a:spLocks noChangeArrowheads="1"/>
          </p:cNvSpPr>
          <p:nvPr userDrawn="1"/>
        </p:nvSpPr>
        <p:spPr bwMode="auto">
          <a:xfrm>
            <a:off x="2522" y="430065"/>
            <a:ext cx="5874789" cy="840696"/>
          </a:xfrm>
          <a:custGeom>
            <a:avLst/>
            <a:gdLst>
              <a:gd name="T0" fmla="*/ 0 w 17998"/>
              <a:gd name="T1" fmla="*/ 0 h 1931"/>
              <a:gd name="T2" fmla="*/ 17997 w 17998"/>
              <a:gd name="T3" fmla="*/ 0 h 1931"/>
              <a:gd name="T4" fmla="*/ 17997 w 17998"/>
              <a:gd name="T5" fmla="*/ 617 h 1931"/>
              <a:gd name="T6" fmla="*/ 16685 w 17998"/>
              <a:gd name="T7" fmla="*/ 1930 h 1931"/>
              <a:gd name="T8" fmla="*/ 0 w 17998"/>
              <a:gd name="T9" fmla="*/ 1930 h 1931"/>
              <a:gd name="T10" fmla="*/ 0 w 17998"/>
              <a:gd name="T11" fmla="*/ 0 h 1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98" h="1931">
                <a:moveTo>
                  <a:pt x="0" y="0"/>
                </a:moveTo>
                <a:lnTo>
                  <a:pt x="17997" y="0"/>
                </a:lnTo>
                <a:lnTo>
                  <a:pt x="17997" y="617"/>
                </a:lnTo>
                <a:cubicBezTo>
                  <a:pt x="17997" y="1343"/>
                  <a:pt x="17409" y="1930"/>
                  <a:pt x="16685" y="1930"/>
                </a:cubicBezTo>
                <a:lnTo>
                  <a:pt x="0" y="1930"/>
                </a:lnTo>
                <a:lnTo>
                  <a:pt x="0" y="0"/>
                </a:lnTo>
              </a:path>
            </a:pathLst>
          </a:custGeom>
          <a:solidFill>
            <a:srgbClr val="00456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Freeform 2"/>
          <p:cNvSpPr>
            <a:spLocks noChangeArrowheads="1"/>
          </p:cNvSpPr>
          <p:nvPr userDrawn="1"/>
        </p:nvSpPr>
        <p:spPr bwMode="auto">
          <a:xfrm>
            <a:off x="2522" y="3962"/>
            <a:ext cx="7318655" cy="1028796"/>
          </a:xfrm>
          <a:custGeom>
            <a:avLst/>
            <a:gdLst>
              <a:gd name="T0" fmla="*/ 0 w 22417"/>
              <a:gd name="T1" fmla="*/ 0 h 2362"/>
              <a:gd name="T2" fmla="*/ 22416 w 22417"/>
              <a:gd name="T3" fmla="*/ 0 h 2362"/>
              <a:gd name="T4" fmla="*/ 22416 w 22417"/>
              <a:gd name="T5" fmla="*/ 400 h 2362"/>
              <a:gd name="T6" fmla="*/ 21345 w 22417"/>
              <a:gd name="T7" fmla="*/ 1460 h 2362"/>
              <a:gd name="T8" fmla="*/ 965 w 22417"/>
              <a:gd name="T9" fmla="*/ 1460 h 2362"/>
              <a:gd name="T10" fmla="*/ 0 w 22417"/>
              <a:gd name="T11" fmla="*/ 2361 h 2362"/>
              <a:gd name="T12" fmla="*/ 0 w 22417"/>
              <a:gd name="T13" fmla="*/ 0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417" h="2362">
                <a:moveTo>
                  <a:pt x="0" y="0"/>
                </a:moveTo>
                <a:lnTo>
                  <a:pt x="22416" y="0"/>
                </a:lnTo>
                <a:lnTo>
                  <a:pt x="22416" y="400"/>
                </a:lnTo>
                <a:cubicBezTo>
                  <a:pt x="22416" y="987"/>
                  <a:pt x="21933" y="1460"/>
                  <a:pt x="21345" y="1460"/>
                </a:cubicBezTo>
                <a:lnTo>
                  <a:pt x="965" y="1460"/>
                </a:lnTo>
                <a:cubicBezTo>
                  <a:pt x="455" y="1460"/>
                  <a:pt x="38" y="1856"/>
                  <a:pt x="0" y="2361"/>
                </a:cubicBezTo>
                <a:lnTo>
                  <a:pt x="0" y="0"/>
                </a:lnTo>
              </a:path>
            </a:pathLst>
          </a:custGeom>
          <a:gradFill flip="none" rotWithShape="1">
            <a:gsLst>
              <a:gs pos="61000">
                <a:srgbClr val="BDCF08"/>
              </a:gs>
              <a:gs pos="99000">
                <a:srgbClr val="6DA722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/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5713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5713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17511" y="0"/>
            <a:ext cx="8826491" cy="66401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FFF"/>
                </a:solidFill>
                <a:latin typeface="Clarendon LT Std Light"/>
                <a:cs typeface="Clarendon LT Std Light"/>
              </a:defRPr>
            </a:lvl1pPr>
          </a:lstStyle>
          <a:p>
            <a:r>
              <a:rPr lang="en-GB" dirty="0" smtClean="0"/>
              <a:t>Click to edit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22648" y="664013"/>
            <a:ext cx="5491893" cy="6154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subtitle style</a:t>
            </a:r>
            <a:endParaRPr lang="en-US" dirty="0"/>
          </a:p>
        </p:txBody>
      </p:sp>
      <p:sp>
        <p:nvSpPr>
          <p:cNvPr id="13" name="Freeform 1"/>
          <p:cNvSpPr>
            <a:spLocks noChangeArrowheads="1"/>
          </p:cNvSpPr>
          <p:nvPr userDrawn="1"/>
        </p:nvSpPr>
        <p:spPr bwMode="auto">
          <a:xfrm>
            <a:off x="285469" y="6077947"/>
            <a:ext cx="324131" cy="432173"/>
          </a:xfrm>
          <a:custGeom>
            <a:avLst/>
            <a:gdLst>
              <a:gd name="T0" fmla="*/ 957 w 959"/>
              <a:gd name="T1" fmla="*/ 956 h 957"/>
              <a:gd name="T2" fmla="*/ 0 w 959"/>
              <a:gd name="T3" fmla="*/ 956 h 957"/>
              <a:gd name="T4" fmla="*/ 0 w 959"/>
              <a:gd name="T5" fmla="*/ 0 h 957"/>
              <a:gd name="T6" fmla="*/ 524 w 959"/>
              <a:gd name="T7" fmla="*/ 0 h 957"/>
              <a:gd name="T8" fmla="*/ 958 w 959"/>
              <a:gd name="T9" fmla="*/ 434 h 957"/>
              <a:gd name="T10" fmla="*/ 958 w 959"/>
              <a:gd name="T11" fmla="*/ 956 h 957"/>
              <a:gd name="T12" fmla="*/ 957 w 959"/>
              <a:gd name="T13" fmla="*/ 956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" h="957">
                <a:moveTo>
                  <a:pt x="957" y="956"/>
                </a:moveTo>
                <a:lnTo>
                  <a:pt x="0" y="956"/>
                </a:lnTo>
                <a:lnTo>
                  <a:pt x="0" y="0"/>
                </a:lnTo>
                <a:lnTo>
                  <a:pt x="524" y="0"/>
                </a:lnTo>
                <a:cubicBezTo>
                  <a:pt x="763" y="0"/>
                  <a:pt x="958" y="194"/>
                  <a:pt x="958" y="434"/>
                </a:cubicBezTo>
                <a:lnTo>
                  <a:pt x="958" y="956"/>
                </a:lnTo>
                <a:lnTo>
                  <a:pt x="957" y="956"/>
                </a:lnTo>
              </a:path>
            </a:pathLst>
          </a:custGeom>
          <a:solidFill>
            <a:srgbClr val="00456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14" y="6216499"/>
            <a:ext cx="1525893" cy="2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"/>
          <p:cNvSpPr>
            <a:spLocks noChangeArrowheads="1"/>
          </p:cNvSpPr>
          <p:nvPr userDrawn="1"/>
        </p:nvSpPr>
        <p:spPr bwMode="auto">
          <a:xfrm>
            <a:off x="2522" y="430065"/>
            <a:ext cx="5874789" cy="840696"/>
          </a:xfrm>
          <a:custGeom>
            <a:avLst/>
            <a:gdLst>
              <a:gd name="T0" fmla="*/ 0 w 17998"/>
              <a:gd name="T1" fmla="*/ 0 h 1931"/>
              <a:gd name="T2" fmla="*/ 17997 w 17998"/>
              <a:gd name="T3" fmla="*/ 0 h 1931"/>
              <a:gd name="T4" fmla="*/ 17997 w 17998"/>
              <a:gd name="T5" fmla="*/ 617 h 1931"/>
              <a:gd name="T6" fmla="*/ 16685 w 17998"/>
              <a:gd name="T7" fmla="*/ 1930 h 1931"/>
              <a:gd name="T8" fmla="*/ 0 w 17998"/>
              <a:gd name="T9" fmla="*/ 1930 h 1931"/>
              <a:gd name="T10" fmla="*/ 0 w 17998"/>
              <a:gd name="T11" fmla="*/ 0 h 1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98" h="1931">
                <a:moveTo>
                  <a:pt x="0" y="0"/>
                </a:moveTo>
                <a:lnTo>
                  <a:pt x="17997" y="0"/>
                </a:lnTo>
                <a:lnTo>
                  <a:pt x="17997" y="617"/>
                </a:lnTo>
                <a:cubicBezTo>
                  <a:pt x="17997" y="1343"/>
                  <a:pt x="17409" y="1930"/>
                  <a:pt x="16685" y="1930"/>
                </a:cubicBezTo>
                <a:lnTo>
                  <a:pt x="0" y="1930"/>
                </a:lnTo>
                <a:lnTo>
                  <a:pt x="0" y="0"/>
                </a:lnTo>
              </a:path>
            </a:pathLst>
          </a:custGeom>
          <a:solidFill>
            <a:srgbClr val="00456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Freeform 2"/>
          <p:cNvSpPr>
            <a:spLocks noChangeArrowheads="1"/>
          </p:cNvSpPr>
          <p:nvPr userDrawn="1"/>
        </p:nvSpPr>
        <p:spPr bwMode="auto">
          <a:xfrm>
            <a:off x="2522" y="3962"/>
            <a:ext cx="7318655" cy="1028796"/>
          </a:xfrm>
          <a:custGeom>
            <a:avLst/>
            <a:gdLst>
              <a:gd name="T0" fmla="*/ 0 w 22417"/>
              <a:gd name="T1" fmla="*/ 0 h 2362"/>
              <a:gd name="T2" fmla="*/ 22416 w 22417"/>
              <a:gd name="T3" fmla="*/ 0 h 2362"/>
              <a:gd name="T4" fmla="*/ 22416 w 22417"/>
              <a:gd name="T5" fmla="*/ 400 h 2362"/>
              <a:gd name="T6" fmla="*/ 21345 w 22417"/>
              <a:gd name="T7" fmla="*/ 1460 h 2362"/>
              <a:gd name="T8" fmla="*/ 965 w 22417"/>
              <a:gd name="T9" fmla="*/ 1460 h 2362"/>
              <a:gd name="T10" fmla="*/ 0 w 22417"/>
              <a:gd name="T11" fmla="*/ 2361 h 2362"/>
              <a:gd name="T12" fmla="*/ 0 w 22417"/>
              <a:gd name="T13" fmla="*/ 0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417" h="2362">
                <a:moveTo>
                  <a:pt x="0" y="0"/>
                </a:moveTo>
                <a:lnTo>
                  <a:pt x="22416" y="0"/>
                </a:lnTo>
                <a:lnTo>
                  <a:pt x="22416" y="400"/>
                </a:lnTo>
                <a:cubicBezTo>
                  <a:pt x="22416" y="987"/>
                  <a:pt x="21933" y="1460"/>
                  <a:pt x="21345" y="1460"/>
                </a:cubicBezTo>
                <a:lnTo>
                  <a:pt x="965" y="1460"/>
                </a:lnTo>
                <a:cubicBezTo>
                  <a:pt x="455" y="1460"/>
                  <a:pt x="38" y="1856"/>
                  <a:pt x="0" y="2361"/>
                </a:cubicBezTo>
                <a:lnTo>
                  <a:pt x="0" y="0"/>
                </a:lnTo>
              </a:path>
            </a:pathLst>
          </a:custGeom>
          <a:gradFill flip="none" rotWithShape="1">
            <a:gsLst>
              <a:gs pos="61000">
                <a:srgbClr val="BDCF08"/>
              </a:gs>
              <a:gs pos="99000">
                <a:srgbClr val="6DA722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7511" y="0"/>
            <a:ext cx="8826491" cy="66401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FFF"/>
                </a:solidFill>
                <a:latin typeface="Clarendon LT Std Light"/>
                <a:cs typeface="Clarendon LT Std Ligh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22648" y="664013"/>
            <a:ext cx="5491893" cy="6154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subtitle</a:t>
            </a:r>
            <a:endParaRPr lang="en-US" dirty="0"/>
          </a:p>
        </p:txBody>
      </p:sp>
      <p:sp>
        <p:nvSpPr>
          <p:cNvPr id="8" name="Freeform 1"/>
          <p:cNvSpPr>
            <a:spLocks noChangeArrowheads="1"/>
          </p:cNvSpPr>
          <p:nvPr userDrawn="1"/>
        </p:nvSpPr>
        <p:spPr bwMode="auto">
          <a:xfrm>
            <a:off x="285469" y="6077947"/>
            <a:ext cx="324131" cy="432173"/>
          </a:xfrm>
          <a:custGeom>
            <a:avLst/>
            <a:gdLst>
              <a:gd name="T0" fmla="*/ 957 w 959"/>
              <a:gd name="T1" fmla="*/ 956 h 957"/>
              <a:gd name="T2" fmla="*/ 0 w 959"/>
              <a:gd name="T3" fmla="*/ 956 h 957"/>
              <a:gd name="T4" fmla="*/ 0 w 959"/>
              <a:gd name="T5" fmla="*/ 0 h 957"/>
              <a:gd name="T6" fmla="*/ 524 w 959"/>
              <a:gd name="T7" fmla="*/ 0 h 957"/>
              <a:gd name="T8" fmla="*/ 958 w 959"/>
              <a:gd name="T9" fmla="*/ 434 h 957"/>
              <a:gd name="T10" fmla="*/ 958 w 959"/>
              <a:gd name="T11" fmla="*/ 956 h 957"/>
              <a:gd name="T12" fmla="*/ 957 w 959"/>
              <a:gd name="T13" fmla="*/ 956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" h="957">
                <a:moveTo>
                  <a:pt x="957" y="956"/>
                </a:moveTo>
                <a:lnTo>
                  <a:pt x="0" y="956"/>
                </a:lnTo>
                <a:lnTo>
                  <a:pt x="0" y="0"/>
                </a:lnTo>
                <a:lnTo>
                  <a:pt x="524" y="0"/>
                </a:lnTo>
                <a:cubicBezTo>
                  <a:pt x="763" y="0"/>
                  <a:pt x="958" y="194"/>
                  <a:pt x="958" y="434"/>
                </a:cubicBezTo>
                <a:lnTo>
                  <a:pt x="958" y="956"/>
                </a:lnTo>
                <a:lnTo>
                  <a:pt x="957" y="956"/>
                </a:lnTo>
              </a:path>
            </a:pathLst>
          </a:custGeom>
          <a:solidFill>
            <a:srgbClr val="00456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1807" y="6132899"/>
            <a:ext cx="412244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7DC9805F-79DB-B948-A4A9-2EA92F51FD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14" y="6216499"/>
            <a:ext cx="1525893" cy="2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1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"/>
          <p:cNvSpPr>
            <a:spLocks noChangeArrowheads="1"/>
          </p:cNvSpPr>
          <p:nvPr userDrawn="1"/>
        </p:nvSpPr>
        <p:spPr bwMode="auto">
          <a:xfrm>
            <a:off x="2" y="4724643"/>
            <a:ext cx="7111999" cy="2133359"/>
          </a:xfrm>
          <a:custGeom>
            <a:avLst/>
            <a:gdLst>
              <a:gd name="T0" fmla="*/ 0 w 21720"/>
              <a:gd name="T1" fmla="*/ 4885 h 4886"/>
              <a:gd name="T2" fmla="*/ 0 w 21720"/>
              <a:gd name="T3" fmla="*/ 0 h 4886"/>
              <a:gd name="T4" fmla="*/ 20217 w 21720"/>
              <a:gd name="T5" fmla="*/ 0 h 4886"/>
              <a:gd name="T6" fmla="*/ 21719 w 21720"/>
              <a:gd name="T7" fmla="*/ 1502 h 4886"/>
              <a:gd name="T8" fmla="*/ 21719 w 21720"/>
              <a:gd name="T9" fmla="*/ 4885 h 4886"/>
              <a:gd name="T10" fmla="*/ 0 w 21720"/>
              <a:gd name="T11" fmla="*/ 4885 h 4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720" h="4886">
                <a:moveTo>
                  <a:pt x="0" y="4885"/>
                </a:moveTo>
                <a:lnTo>
                  <a:pt x="0" y="0"/>
                </a:lnTo>
                <a:lnTo>
                  <a:pt x="20217" y="0"/>
                </a:lnTo>
                <a:cubicBezTo>
                  <a:pt x="21046" y="0"/>
                  <a:pt x="21719" y="672"/>
                  <a:pt x="21719" y="1502"/>
                </a:cubicBezTo>
                <a:lnTo>
                  <a:pt x="21719" y="4885"/>
                </a:lnTo>
                <a:lnTo>
                  <a:pt x="0" y="4885"/>
                </a:lnTo>
              </a:path>
            </a:pathLst>
          </a:custGeom>
          <a:solidFill>
            <a:srgbClr val="00456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9515" y="4942703"/>
            <a:ext cx="6796216" cy="732252"/>
          </a:xfrm>
        </p:spPr>
        <p:txBody>
          <a:bodyPr>
            <a:noAutofit/>
          </a:bodyPr>
          <a:lstStyle>
            <a:lvl1pPr algn="l">
              <a:defRPr sz="5333">
                <a:solidFill>
                  <a:srgbClr val="FFFFFF"/>
                </a:solidFill>
                <a:latin typeface="Clarendon LT Std"/>
                <a:cs typeface="Clarendon LT Std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30200" y="5811851"/>
            <a:ext cx="6796088" cy="86148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edit subtitle</a:t>
            </a:r>
            <a:endParaRPr lang="en-US" dirty="0"/>
          </a:p>
        </p:txBody>
      </p:sp>
      <p:sp>
        <p:nvSpPr>
          <p:cNvPr id="6" name="Freeform 2"/>
          <p:cNvSpPr>
            <a:spLocks noChangeArrowheads="1"/>
          </p:cNvSpPr>
          <p:nvPr userDrawn="1"/>
        </p:nvSpPr>
        <p:spPr bwMode="auto">
          <a:xfrm>
            <a:off x="5238727" y="816784"/>
            <a:ext cx="3292685" cy="3585883"/>
          </a:xfrm>
          <a:custGeom>
            <a:avLst/>
            <a:gdLst>
              <a:gd name="T0" fmla="*/ 10034 w 10035"/>
              <a:gd name="T1" fmla="*/ 0 h 8196"/>
              <a:gd name="T2" fmla="*/ 10034 w 10035"/>
              <a:gd name="T3" fmla="*/ 6997 h 8196"/>
              <a:gd name="T4" fmla="*/ 10034 w 10035"/>
              <a:gd name="T5" fmla="*/ 7016 h 8196"/>
              <a:gd name="T6" fmla="*/ 10034 w 10035"/>
              <a:gd name="T7" fmla="*/ 8195 h 8196"/>
              <a:gd name="T8" fmla="*/ 9977 w 10035"/>
              <a:gd name="T9" fmla="*/ 8195 h 8196"/>
              <a:gd name="T10" fmla="*/ 8497 w 10035"/>
              <a:gd name="T11" fmla="*/ 7016 h 8196"/>
              <a:gd name="T12" fmla="*/ 1667 w 10035"/>
              <a:gd name="T13" fmla="*/ 7016 h 8196"/>
              <a:gd name="T14" fmla="*/ 0 w 10035"/>
              <a:gd name="T15" fmla="*/ 5350 h 8196"/>
              <a:gd name="T16" fmla="*/ 0 w 10035"/>
              <a:gd name="T17" fmla="*/ 0 h 8196"/>
              <a:gd name="T18" fmla="*/ 10034 w 10035"/>
              <a:gd name="T19" fmla="*/ 0 h 8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35" h="8196">
                <a:moveTo>
                  <a:pt x="10034" y="0"/>
                </a:moveTo>
                <a:lnTo>
                  <a:pt x="10034" y="6997"/>
                </a:lnTo>
                <a:lnTo>
                  <a:pt x="10034" y="7016"/>
                </a:lnTo>
                <a:lnTo>
                  <a:pt x="10034" y="8195"/>
                </a:lnTo>
                <a:lnTo>
                  <a:pt x="9977" y="8195"/>
                </a:lnTo>
                <a:cubicBezTo>
                  <a:pt x="9824" y="7520"/>
                  <a:pt x="9219" y="7016"/>
                  <a:pt x="8497" y="7016"/>
                </a:cubicBezTo>
                <a:lnTo>
                  <a:pt x="1667" y="7016"/>
                </a:lnTo>
                <a:cubicBezTo>
                  <a:pt x="747" y="7016"/>
                  <a:pt x="0" y="6270"/>
                  <a:pt x="0" y="5350"/>
                </a:cubicBezTo>
                <a:lnTo>
                  <a:pt x="0" y="0"/>
                </a:lnTo>
                <a:lnTo>
                  <a:pt x="10034" y="0"/>
                </a:lnTo>
              </a:path>
            </a:pathLst>
          </a:custGeom>
          <a:solidFill>
            <a:srgbClr val="C3C5C8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14" y="6216499"/>
            <a:ext cx="1525893" cy="2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8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"/>
          <p:cNvSpPr>
            <a:spLocks noChangeArrowheads="1"/>
          </p:cNvSpPr>
          <p:nvPr userDrawn="1"/>
        </p:nvSpPr>
        <p:spPr bwMode="auto">
          <a:xfrm>
            <a:off x="2522" y="430065"/>
            <a:ext cx="5874789" cy="840696"/>
          </a:xfrm>
          <a:custGeom>
            <a:avLst/>
            <a:gdLst>
              <a:gd name="T0" fmla="*/ 0 w 17998"/>
              <a:gd name="T1" fmla="*/ 0 h 1931"/>
              <a:gd name="T2" fmla="*/ 17997 w 17998"/>
              <a:gd name="T3" fmla="*/ 0 h 1931"/>
              <a:gd name="T4" fmla="*/ 17997 w 17998"/>
              <a:gd name="T5" fmla="*/ 617 h 1931"/>
              <a:gd name="T6" fmla="*/ 16685 w 17998"/>
              <a:gd name="T7" fmla="*/ 1930 h 1931"/>
              <a:gd name="T8" fmla="*/ 0 w 17998"/>
              <a:gd name="T9" fmla="*/ 1930 h 1931"/>
              <a:gd name="T10" fmla="*/ 0 w 17998"/>
              <a:gd name="T11" fmla="*/ 0 h 1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98" h="1931">
                <a:moveTo>
                  <a:pt x="0" y="0"/>
                </a:moveTo>
                <a:lnTo>
                  <a:pt x="17997" y="0"/>
                </a:lnTo>
                <a:lnTo>
                  <a:pt x="17997" y="617"/>
                </a:lnTo>
                <a:cubicBezTo>
                  <a:pt x="17997" y="1343"/>
                  <a:pt x="17409" y="1930"/>
                  <a:pt x="16685" y="1930"/>
                </a:cubicBezTo>
                <a:lnTo>
                  <a:pt x="0" y="1930"/>
                </a:lnTo>
                <a:lnTo>
                  <a:pt x="0" y="0"/>
                </a:lnTo>
              </a:path>
            </a:pathLst>
          </a:custGeom>
          <a:solidFill>
            <a:srgbClr val="00456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Freeform 2"/>
          <p:cNvSpPr>
            <a:spLocks noChangeArrowheads="1"/>
          </p:cNvSpPr>
          <p:nvPr userDrawn="1"/>
        </p:nvSpPr>
        <p:spPr bwMode="auto">
          <a:xfrm>
            <a:off x="2522" y="3962"/>
            <a:ext cx="7318655" cy="1028796"/>
          </a:xfrm>
          <a:custGeom>
            <a:avLst/>
            <a:gdLst>
              <a:gd name="T0" fmla="*/ 0 w 22417"/>
              <a:gd name="T1" fmla="*/ 0 h 2362"/>
              <a:gd name="T2" fmla="*/ 22416 w 22417"/>
              <a:gd name="T3" fmla="*/ 0 h 2362"/>
              <a:gd name="T4" fmla="*/ 22416 w 22417"/>
              <a:gd name="T5" fmla="*/ 400 h 2362"/>
              <a:gd name="T6" fmla="*/ 21345 w 22417"/>
              <a:gd name="T7" fmla="*/ 1460 h 2362"/>
              <a:gd name="T8" fmla="*/ 965 w 22417"/>
              <a:gd name="T9" fmla="*/ 1460 h 2362"/>
              <a:gd name="T10" fmla="*/ 0 w 22417"/>
              <a:gd name="T11" fmla="*/ 2361 h 2362"/>
              <a:gd name="T12" fmla="*/ 0 w 22417"/>
              <a:gd name="T13" fmla="*/ 0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417" h="2362">
                <a:moveTo>
                  <a:pt x="0" y="0"/>
                </a:moveTo>
                <a:lnTo>
                  <a:pt x="22416" y="0"/>
                </a:lnTo>
                <a:lnTo>
                  <a:pt x="22416" y="400"/>
                </a:lnTo>
                <a:cubicBezTo>
                  <a:pt x="22416" y="987"/>
                  <a:pt x="21933" y="1460"/>
                  <a:pt x="21345" y="1460"/>
                </a:cubicBezTo>
                <a:lnTo>
                  <a:pt x="965" y="1460"/>
                </a:lnTo>
                <a:cubicBezTo>
                  <a:pt x="455" y="1460"/>
                  <a:pt x="38" y="1856"/>
                  <a:pt x="0" y="2361"/>
                </a:cubicBezTo>
                <a:lnTo>
                  <a:pt x="0" y="0"/>
                </a:lnTo>
              </a:path>
            </a:pathLst>
          </a:custGeom>
          <a:gradFill flip="none" rotWithShape="1">
            <a:gsLst>
              <a:gs pos="61000">
                <a:srgbClr val="BDCF08"/>
              </a:gs>
              <a:gs pos="99000">
                <a:srgbClr val="6DA722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lvl="0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435100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1" cy="4691064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597151"/>
            <a:ext cx="3008313" cy="352901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17511" y="0"/>
            <a:ext cx="8826491" cy="66401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larendon LT Std Light"/>
                <a:cs typeface="Clarendon LT Std Light"/>
              </a:rPr>
              <a:t>Click to edit title</a:t>
            </a:r>
            <a:endParaRPr lang="en-US" sz="3200" dirty="0">
              <a:latin typeface="Clarendon LT Std Light"/>
              <a:cs typeface="Clarendon LT Std Light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22648" y="664013"/>
            <a:ext cx="5491893" cy="6154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subtitle</a:t>
            </a:r>
            <a:endParaRPr lang="en-US" dirty="0"/>
          </a:p>
        </p:txBody>
      </p:sp>
      <p:sp>
        <p:nvSpPr>
          <p:cNvPr id="12" name="Freeform 1"/>
          <p:cNvSpPr>
            <a:spLocks noChangeArrowheads="1"/>
          </p:cNvSpPr>
          <p:nvPr userDrawn="1"/>
        </p:nvSpPr>
        <p:spPr bwMode="auto">
          <a:xfrm>
            <a:off x="285469" y="6077947"/>
            <a:ext cx="324131" cy="432173"/>
          </a:xfrm>
          <a:custGeom>
            <a:avLst/>
            <a:gdLst>
              <a:gd name="T0" fmla="*/ 957 w 959"/>
              <a:gd name="T1" fmla="*/ 956 h 957"/>
              <a:gd name="T2" fmla="*/ 0 w 959"/>
              <a:gd name="T3" fmla="*/ 956 h 957"/>
              <a:gd name="T4" fmla="*/ 0 w 959"/>
              <a:gd name="T5" fmla="*/ 0 h 957"/>
              <a:gd name="T6" fmla="*/ 524 w 959"/>
              <a:gd name="T7" fmla="*/ 0 h 957"/>
              <a:gd name="T8" fmla="*/ 958 w 959"/>
              <a:gd name="T9" fmla="*/ 434 h 957"/>
              <a:gd name="T10" fmla="*/ 958 w 959"/>
              <a:gd name="T11" fmla="*/ 956 h 957"/>
              <a:gd name="T12" fmla="*/ 957 w 959"/>
              <a:gd name="T13" fmla="*/ 956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" h="957">
                <a:moveTo>
                  <a:pt x="957" y="956"/>
                </a:moveTo>
                <a:lnTo>
                  <a:pt x="0" y="956"/>
                </a:lnTo>
                <a:lnTo>
                  <a:pt x="0" y="0"/>
                </a:lnTo>
                <a:lnTo>
                  <a:pt x="524" y="0"/>
                </a:lnTo>
                <a:cubicBezTo>
                  <a:pt x="763" y="0"/>
                  <a:pt x="958" y="194"/>
                  <a:pt x="958" y="434"/>
                </a:cubicBezTo>
                <a:lnTo>
                  <a:pt x="958" y="956"/>
                </a:lnTo>
                <a:lnTo>
                  <a:pt x="957" y="956"/>
                </a:lnTo>
              </a:path>
            </a:pathLst>
          </a:custGeom>
          <a:solidFill>
            <a:srgbClr val="00456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1807" y="6132899"/>
            <a:ext cx="412244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7DC9805F-79DB-B948-A4A9-2EA92F51FD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14" y="6216499"/>
            <a:ext cx="1525893" cy="2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3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ernate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"/>
          <p:cNvSpPr>
            <a:spLocks noChangeArrowheads="1"/>
          </p:cNvSpPr>
          <p:nvPr userDrawn="1"/>
        </p:nvSpPr>
        <p:spPr bwMode="auto">
          <a:xfrm>
            <a:off x="749675" y="0"/>
            <a:ext cx="4042133" cy="4584707"/>
          </a:xfrm>
          <a:custGeom>
            <a:avLst/>
            <a:gdLst>
              <a:gd name="T0" fmla="*/ 1 w 12462"/>
              <a:gd name="T1" fmla="*/ 0 h 10599"/>
              <a:gd name="T2" fmla="*/ 12461 w 12462"/>
              <a:gd name="T3" fmla="*/ 0 h 10599"/>
              <a:gd name="T4" fmla="*/ 12461 w 12462"/>
              <a:gd name="T5" fmla="*/ 8690 h 10599"/>
              <a:gd name="T6" fmla="*/ 12461 w 12462"/>
              <a:gd name="T7" fmla="*/ 8713 h 10599"/>
              <a:gd name="T8" fmla="*/ 12461 w 12462"/>
              <a:gd name="T9" fmla="*/ 10598 h 10599"/>
              <a:gd name="T10" fmla="*/ 12437 w 12462"/>
              <a:gd name="T11" fmla="*/ 10598 h 10599"/>
              <a:gd name="T12" fmla="*/ 10552 w 12462"/>
              <a:gd name="T13" fmla="*/ 8712 h 10599"/>
              <a:gd name="T14" fmla="*/ 10552 w 12462"/>
              <a:gd name="T15" fmla="*/ 8712 h 10599"/>
              <a:gd name="T16" fmla="*/ 2069 w 12462"/>
              <a:gd name="T17" fmla="*/ 8712 h 10599"/>
              <a:gd name="T18" fmla="*/ 0 w 12462"/>
              <a:gd name="T19" fmla="*/ 6643 h 10599"/>
              <a:gd name="T20" fmla="*/ 0 w 12462"/>
              <a:gd name="T21" fmla="*/ 0 h 10599"/>
              <a:gd name="T22" fmla="*/ 1 w 12462"/>
              <a:gd name="T23" fmla="*/ 0 h 10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462" h="10599">
                <a:moveTo>
                  <a:pt x="1" y="0"/>
                </a:moveTo>
                <a:lnTo>
                  <a:pt x="12461" y="0"/>
                </a:lnTo>
                <a:lnTo>
                  <a:pt x="12461" y="8690"/>
                </a:lnTo>
                <a:lnTo>
                  <a:pt x="12461" y="8713"/>
                </a:lnTo>
                <a:lnTo>
                  <a:pt x="12461" y="10598"/>
                </a:lnTo>
                <a:lnTo>
                  <a:pt x="12437" y="10598"/>
                </a:lnTo>
                <a:cubicBezTo>
                  <a:pt x="12437" y="9557"/>
                  <a:pt x="11594" y="8712"/>
                  <a:pt x="10552" y="8712"/>
                </a:cubicBezTo>
                <a:lnTo>
                  <a:pt x="10552" y="8712"/>
                </a:lnTo>
                <a:lnTo>
                  <a:pt x="2069" y="8712"/>
                </a:lnTo>
                <a:cubicBezTo>
                  <a:pt x="927" y="8712"/>
                  <a:pt x="0" y="7786"/>
                  <a:pt x="0" y="6643"/>
                </a:cubicBez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00456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3027" y="228873"/>
            <a:ext cx="3720759" cy="1143000"/>
          </a:xfrm>
        </p:spPr>
        <p:txBody>
          <a:bodyPr anchor="t">
            <a:noAutofit/>
          </a:bodyPr>
          <a:lstStyle>
            <a:lvl1pPr algn="l">
              <a:defRPr sz="4267">
                <a:solidFill>
                  <a:srgbClr val="FFFFFF"/>
                </a:solidFill>
                <a:latin typeface="Clarendon LT Std"/>
                <a:cs typeface="Clarendon LT St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912814" y="1685213"/>
            <a:ext cx="3721100" cy="1784351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Subtitle</a:t>
            </a:r>
            <a:endParaRPr lang="en-US" dirty="0"/>
          </a:p>
        </p:txBody>
      </p:sp>
      <p:sp>
        <p:nvSpPr>
          <p:cNvPr id="5" name="Freeform 2"/>
          <p:cNvSpPr>
            <a:spLocks noChangeArrowheads="1"/>
          </p:cNvSpPr>
          <p:nvPr userDrawn="1"/>
        </p:nvSpPr>
        <p:spPr bwMode="auto">
          <a:xfrm>
            <a:off x="4791809" y="2160763"/>
            <a:ext cx="3254017" cy="3690271"/>
          </a:xfrm>
          <a:custGeom>
            <a:avLst/>
            <a:gdLst>
              <a:gd name="T0" fmla="*/ 10028 w 10030"/>
              <a:gd name="T1" fmla="*/ 0 h 8531"/>
              <a:gd name="T2" fmla="*/ 10029 w 10030"/>
              <a:gd name="T3" fmla="*/ 0 h 8531"/>
              <a:gd name="T4" fmla="*/ 10029 w 10030"/>
              <a:gd name="T5" fmla="*/ 5347 h 8531"/>
              <a:gd name="T6" fmla="*/ 8363 w 10030"/>
              <a:gd name="T7" fmla="*/ 7013 h 8531"/>
              <a:gd name="T8" fmla="*/ 1537 w 10030"/>
              <a:gd name="T9" fmla="*/ 7013 h 8531"/>
              <a:gd name="T10" fmla="*/ 1537 w 10030"/>
              <a:gd name="T11" fmla="*/ 7013 h 8531"/>
              <a:gd name="T12" fmla="*/ 19 w 10030"/>
              <a:gd name="T13" fmla="*/ 8530 h 8531"/>
              <a:gd name="T14" fmla="*/ 0 w 10030"/>
              <a:gd name="T15" fmla="*/ 8530 h 8531"/>
              <a:gd name="T16" fmla="*/ 0 w 10030"/>
              <a:gd name="T17" fmla="*/ 7013 h 8531"/>
              <a:gd name="T18" fmla="*/ 0 w 10030"/>
              <a:gd name="T19" fmla="*/ 6994 h 8531"/>
              <a:gd name="T20" fmla="*/ 0 w 10030"/>
              <a:gd name="T21" fmla="*/ 0 h 8531"/>
              <a:gd name="T22" fmla="*/ 10028 w 10030"/>
              <a:gd name="T23" fmla="*/ 0 h 8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030" h="8531">
                <a:moveTo>
                  <a:pt x="10028" y="0"/>
                </a:moveTo>
                <a:lnTo>
                  <a:pt x="10029" y="0"/>
                </a:lnTo>
                <a:lnTo>
                  <a:pt x="10029" y="5347"/>
                </a:lnTo>
                <a:cubicBezTo>
                  <a:pt x="10029" y="6267"/>
                  <a:pt x="9283" y="7013"/>
                  <a:pt x="8363" y="7013"/>
                </a:cubicBezTo>
                <a:lnTo>
                  <a:pt x="1537" y="7013"/>
                </a:lnTo>
                <a:lnTo>
                  <a:pt x="1537" y="7013"/>
                </a:lnTo>
                <a:cubicBezTo>
                  <a:pt x="698" y="7013"/>
                  <a:pt x="19" y="7692"/>
                  <a:pt x="19" y="8530"/>
                </a:cubicBezTo>
                <a:lnTo>
                  <a:pt x="0" y="8530"/>
                </a:lnTo>
                <a:lnTo>
                  <a:pt x="0" y="7013"/>
                </a:lnTo>
                <a:lnTo>
                  <a:pt x="0" y="6994"/>
                </a:lnTo>
                <a:lnTo>
                  <a:pt x="0" y="0"/>
                </a:lnTo>
                <a:lnTo>
                  <a:pt x="10028" y="0"/>
                </a:lnTo>
              </a:path>
            </a:pathLst>
          </a:custGeom>
          <a:solidFill>
            <a:srgbClr val="C3C5C8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14" y="6216499"/>
            <a:ext cx="1525893" cy="2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805F-79DB-B948-A4A9-2EA92F51F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89" r:id="rId10"/>
    <p:sldLayoutId id="2147483690" r:id="rId11"/>
  </p:sldLayoutIdLst>
  <p:hf hdr="0" ftr="0" dt="0"/>
  <p:txStyles>
    <p:titleStyle>
      <a:lvl1pPr algn="ctr" defTabSz="562643" rtl="0" eaLnBrk="1" latinLnBrk="0" hangingPunct="1">
        <a:spcBef>
          <a:spcPct val="0"/>
        </a:spcBef>
        <a:buNone/>
        <a:defRPr sz="54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983" indent="-421983" algn="l" defTabSz="562643" rtl="0" eaLnBrk="1" latinLnBrk="0" hangingPunct="1">
        <a:spcBef>
          <a:spcPct val="20000"/>
        </a:spcBef>
        <a:buFont typeface="Arial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296" indent="-351653" algn="l" defTabSz="562643" rtl="0" eaLnBrk="1" latinLnBrk="0" hangingPunct="1">
        <a:spcBef>
          <a:spcPct val="20000"/>
        </a:spcBef>
        <a:buFont typeface="Arial"/>
        <a:buChar char="–"/>
        <a:defRPr sz="3445" kern="1200">
          <a:solidFill>
            <a:schemeClr val="tx1"/>
          </a:solidFill>
          <a:latin typeface="+mn-lt"/>
          <a:ea typeface="+mn-ea"/>
          <a:cs typeface="+mn-cs"/>
        </a:defRPr>
      </a:lvl2pPr>
      <a:lvl3pPr marL="1406608" indent="-281321" algn="l" defTabSz="562643" rtl="0" eaLnBrk="1" latinLnBrk="0" hangingPunct="1">
        <a:spcBef>
          <a:spcPct val="20000"/>
        </a:spcBef>
        <a:buFont typeface="Arial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3pPr>
      <a:lvl4pPr marL="1969252" indent="-281321" algn="l" defTabSz="562643" rtl="0" eaLnBrk="1" latinLnBrk="0" hangingPunct="1">
        <a:spcBef>
          <a:spcPct val="20000"/>
        </a:spcBef>
        <a:buFont typeface="Arial"/>
        <a:buChar char="–"/>
        <a:defRPr sz="2461" kern="1200">
          <a:solidFill>
            <a:schemeClr val="tx1"/>
          </a:solidFill>
          <a:latin typeface="+mn-lt"/>
          <a:ea typeface="+mn-ea"/>
          <a:cs typeface="+mn-cs"/>
        </a:defRPr>
      </a:lvl4pPr>
      <a:lvl5pPr marL="2531894" indent="-281321" algn="l" defTabSz="562643" rtl="0" eaLnBrk="1" latinLnBrk="0" hangingPunct="1">
        <a:spcBef>
          <a:spcPct val="20000"/>
        </a:spcBef>
        <a:buFont typeface="Arial"/>
        <a:buChar char="»"/>
        <a:defRPr sz="2461" kern="1200">
          <a:solidFill>
            <a:schemeClr val="tx1"/>
          </a:solidFill>
          <a:latin typeface="+mn-lt"/>
          <a:ea typeface="+mn-ea"/>
          <a:cs typeface="+mn-cs"/>
        </a:defRPr>
      </a:lvl5pPr>
      <a:lvl6pPr marL="3094537" indent="-281321" algn="l" defTabSz="562643" rtl="0" eaLnBrk="1" latinLnBrk="0" hangingPunct="1">
        <a:spcBef>
          <a:spcPct val="20000"/>
        </a:spcBef>
        <a:buFont typeface="Arial"/>
        <a:buChar char="•"/>
        <a:defRPr sz="2461" kern="1200">
          <a:solidFill>
            <a:schemeClr val="tx1"/>
          </a:solidFill>
          <a:latin typeface="+mn-lt"/>
          <a:ea typeface="+mn-ea"/>
          <a:cs typeface="+mn-cs"/>
        </a:defRPr>
      </a:lvl6pPr>
      <a:lvl7pPr marL="3657181" indent="-281321" algn="l" defTabSz="562643" rtl="0" eaLnBrk="1" latinLnBrk="0" hangingPunct="1">
        <a:spcBef>
          <a:spcPct val="20000"/>
        </a:spcBef>
        <a:buFont typeface="Arial"/>
        <a:buChar char="•"/>
        <a:defRPr sz="2461" kern="1200">
          <a:solidFill>
            <a:schemeClr val="tx1"/>
          </a:solidFill>
          <a:latin typeface="+mn-lt"/>
          <a:ea typeface="+mn-ea"/>
          <a:cs typeface="+mn-cs"/>
        </a:defRPr>
      </a:lvl7pPr>
      <a:lvl8pPr marL="4219825" indent="-281321" algn="l" defTabSz="562643" rtl="0" eaLnBrk="1" latinLnBrk="0" hangingPunct="1">
        <a:spcBef>
          <a:spcPct val="20000"/>
        </a:spcBef>
        <a:buFont typeface="Arial"/>
        <a:buChar char="•"/>
        <a:defRPr sz="2461" kern="1200">
          <a:solidFill>
            <a:schemeClr val="tx1"/>
          </a:solidFill>
          <a:latin typeface="+mn-lt"/>
          <a:ea typeface="+mn-ea"/>
          <a:cs typeface="+mn-cs"/>
        </a:defRPr>
      </a:lvl8pPr>
      <a:lvl9pPr marL="4782467" indent="-281321" algn="l" defTabSz="562643" rtl="0" eaLnBrk="1" latinLnBrk="0" hangingPunct="1">
        <a:spcBef>
          <a:spcPct val="20000"/>
        </a:spcBef>
        <a:buFont typeface="Arial"/>
        <a:buChar char="•"/>
        <a:defRPr sz="24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264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643" algn="l" defTabSz="56264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287" algn="l" defTabSz="56264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7930" algn="l" defTabSz="56264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573" algn="l" defTabSz="56264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216" algn="l" defTabSz="56264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5860" algn="l" defTabSz="56264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8502" algn="l" defTabSz="56264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146" algn="l" defTabSz="56264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jpeg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Centrica – Wells DROPS Initiative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DROPS Forum – Feb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42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252"/>
            <a:ext cx="8229600" cy="474462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GB" sz="2400" dirty="0"/>
              <a:t>Our overall safety performance had </a:t>
            </a:r>
            <a:r>
              <a:rPr lang="en-GB" sz="2400" dirty="0" smtClean="0"/>
              <a:t>deteriorated – incidents were on the up;</a:t>
            </a:r>
            <a:endParaRPr lang="en-GB" sz="2400" dirty="0"/>
          </a:p>
          <a:p>
            <a:pPr>
              <a:lnSpc>
                <a:spcPct val="130000"/>
              </a:lnSpc>
              <a:defRPr/>
            </a:pPr>
            <a:r>
              <a:rPr lang="en-GB" sz="2400" dirty="0"/>
              <a:t>Well Operations had seen an increase in the number </a:t>
            </a:r>
            <a:r>
              <a:rPr lang="en-GB" sz="2400" dirty="0" smtClean="0"/>
              <a:t>of Dropped </a:t>
            </a:r>
            <a:r>
              <a:rPr lang="en-GB" sz="2400" dirty="0"/>
              <a:t>Object </a:t>
            </a:r>
            <a:r>
              <a:rPr lang="en-GB" sz="2400" dirty="0" smtClean="0"/>
              <a:t>Events &amp; HSE Events;</a:t>
            </a:r>
          </a:p>
          <a:p>
            <a:pPr>
              <a:lnSpc>
                <a:spcPct val="130000"/>
              </a:lnSpc>
              <a:defRPr/>
            </a:pPr>
            <a:r>
              <a:rPr lang="en-GB" sz="2400" dirty="0" smtClean="0"/>
              <a:t>Dropped Objects Events where on up within the wider organisation (over </a:t>
            </a:r>
            <a:r>
              <a:rPr lang="en-GB" sz="2400" dirty="0"/>
              <a:t>240 Dropped object </a:t>
            </a:r>
            <a:r>
              <a:rPr lang="en-GB" sz="2400" dirty="0" smtClean="0"/>
              <a:t>events since 2009);</a:t>
            </a:r>
            <a:endParaRPr lang="en-GB" sz="2400" dirty="0"/>
          </a:p>
          <a:p>
            <a:pPr>
              <a:lnSpc>
                <a:spcPct val="130000"/>
              </a:lnSpc>
              <a:defRPr/>
            </a:pPr>
            <a:r>
              <a:rPr lang="en-GB" sz="2400" dirty="0"/>
              <a:t>50 of </a:t>
            </a:r>
            <a:r>
              <a:rPr lang="en-GB" sz="2400" dirty="0" smtClean="0"/>
              <a:t>those had </a:t>
            </a:r>
            <a:r>
              <a:rPr lang="en-GB" sz="2400" dirty="0"/>
              <a:t>been classed as HiPo Dropped Object events</a:t>
            </a:r>
            <a:r>
              <a:rPr lang="en-GB" sz="2400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05F-79DB-B948-A4A9-2EA92F51FD4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7190"/>
            <a:ext cx="8826491" cy="66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62643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Clarendon LT Std Light"/>
                <a:ea typeface="+mj-ea"/>
                <a:cs typeface="Clarendon LT Std Light"/>
              </a:defRPr>
            </a:lvl1pPr>
          </a:lstStyle>
          <a:p>
            <a:r>
              <a:rPr lang="en-GB" dirty="0" smtClean="0"/>
              <a:t>Centrica – Wells DROPS Initiative</a:t>
            </a:r>
            <a:endParaRPr lang="en-US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309937" y="691203"/>
            <a:ext cx="5491893" cy="615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62643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09585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344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95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Why the need for a DROPS Initiative?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30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05F-79DB-B948-A4A9-2EA92F51FD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 smtClean="0"/>
              <a:t>Dropped Objects at Centrica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5833">
            <a:off x="-119038" y="1273878"/>
            <a:ext cx="2640685" cy="218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799" y="1417123"/>
            <a:ext cx="2978109" cy="2233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IMG_0703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366388">
            <a:off x="6970231" y="3914608"/>
            <a:ext cx="2099158" cy="253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0908" y="4805975"/>
            <a:ext cx="2147777" cy="1637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2" descr="H:\SAFETY\2014\Dropped Objects v1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9316">
            <a:off x="5841840" y="978154"/>
            <a:ext cx="3213746" cy="2777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7620">
            <a:off x="1788051" y="4541159"/>
            <a:ext cx="2782993" cy="240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N:\Operations\HSEQ\Event Management, Reporting &amp; STATS\Events\Incidents 2014\NBW EV ID 165950 HIPO Near Miss [Potential Dropped object from casing]\Photo's\Photo 4 - Triple Bundle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7541" y="3164467"/>
            <a:ext cx="3337255" cy="2194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20" descr="C:\Users\cesslemont\Pictures\1195442352382851478zeimusu_Warning_sign_svg_med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8789" y="5845455"/>
            <a:ext cx="788630" cy="59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21" descr="C:\Users\cesslemont\Pictures\1195442352382851478zeimusu_Warning_sign_svg_med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908" y="3358640"/>
            <a:ext cx="788630" cy="59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22" descr="C:\Users\cesslemont\Pictures\1195442352382851478zeimusu_Warning_sign_svg_med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2741" y="819305"/>
            <a:ext cx="788630" cy="59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23" descr="C:\Users\cesslemont\Pictures\1195442352382851478zeimusu_Warning_sign_svg_med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899" y="1336352"/>
            <a:ext cx="788630" cy="59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24" descr="C:\Users\cesslemont\Pictures\1195442352382851478zeimusu_Warning_sign_svg_med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2020" y="2585761"/>
            <a:ext cx="788630" cy="59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25" descr="C:\Users\cesslemont\Pictures\1195442352382851478zeimusu_Warning_sign_svg_med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1335" y="6110313"/>
            <a:ext cx="788630" cy="59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" name="Group 2"/>
          <p:cNvGrpSpPr/>
          <p:nvPr/>
        </p:nvGrpSpPr>
        <p:grpSpPr>
          <a:xfrm>
            <a:off x="165602" y="3369326"/>
            <a:ext cx="2487197" cy="2020705"/>
            <a:chOff x="-63259" y="3494978"/>
            <a:chExt cx="2487197" cy="2020705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396301">
              <a:off x="-63259" y="3494978"/>
              <a:ext cx="2487197" cy="20207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0" name="Picture 19" descr="C:\Users\cesslemont\Pictures\1195442352382851478zeimusu_Warning_sign_svg_med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87" y="3650705"/>
              <a:ext cx="788630" cy="5978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0" name="Oval 29"/>
            <p:cNvSpPr/>
            <p:nvPr/>
          </p:nvSpPr>
          <p:spPr>
            <a:xfrm>
              <a:off x="1118292" y="4180751"/>
              <a:ext cx="1065951" cy="101274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>
            <a:off x="2880704" y="5994505"/>
            <a:ext cx="871046" cy="82943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04800" y="27190"/>
            <a:ext cx="8826491" cy="66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62643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Clarendon LT Std Light"/>
                <a:ea typeface="+mj-ea"/>
                <a:cs typeface="Clarendon LT Std Light"/>
              </a:defRPr>
            </a:lvl1pPr>
          </a:lstStyle>
          <a:p>
            <a:r>
              <a:rPr lang="en-GB" dirty="0" smtClean="0"/>
              <a:t>Centrica – Wells DROPS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05F-79DB-B948-A4A9-2EA92F51FD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7190"/>
            <a:ext cx="8826491" cy="66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62643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Clarendon LT Std Light"/>
                <a:ea typeface="+mj-ea"/>
                <a:cs typeface="Clarendon LT Std Light"/>
              </a:defRPr>
            </a:lvl1pPr>
          </a:lstStyle>
          <a:p>
            <a:r>
              <a:rPr lang="en-GB" smtClean="0"/>
              <a:t>Centrica – Wells DROPS Initiative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309937" y="691203"/>
            <a:ext cx="5491893" cy="615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62643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09585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344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95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What we did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98583" y="1399582"/>
            <a:ext cx="8335054" cy="4744621"/>
          </a:xfrm>
          <a:prstGeom prst="rect">
            <a:avLst/>
          </a:prstGeom>
        </p:spPr>
        <p:txBody>
          <a:bodyPr>
            <a:noAutofit/>
          </a:bodyPr>
          <a:lstStyle>
            <a:lvl1pPr marL="421983" indent="-421983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39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96" indent="-351653" algn="l" defTabSz="562643" rtl="0" eaLnBrk="1" latinLnBrk="0" hangingPunct="1">
              <a:spcBef>
                <a:spcPct val="20000"/>
              </a:spcBef>
              <a:buFont typeface="Arial"/>
              <a:buChar char="–"/>
              <a:defRPr sz="3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608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252" indent="-281321" algn="l" defTabSz="562643" rtl="0" eaLnBrk="1" latinLnBrk="0" hangingPunct="1">
              <a:spcBef>
                <a:spcPct val="20000"/>
              </a:spcBef>
              <a:buFont typeface="Arial"/>
              <a:buChar char="–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1894" indent="-281321" algn="l" defTabSz="562643" rtl="0" eaLnBrk="1" latinLnBrk="0" hangingPunct="1">
              <a:spcBef>
                <a:spcPct val="20000"/>
              </a:spcBef>
              <a:buFont typeface="Arial"/>
              <a:buChar char="»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537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81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9825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467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GB" sz="2000" dirty="0" smtClean="0"/>
              <a:t>TOFS held at offshore sites to seek feedback on our events in order to understand what was going on;</a:t>
            </a:r>
          </a:p>
          <a:p>
            <a:pPr>
              <a:lnSpc>
                <a:spcPct val="130000"/>
              </a:lnSpc>
              <a:defRPr/>
            </a:pPr>
            <a:r>
              <a:rPr lang="en-GB" sz="2000" dirty="0" smtClean="0"/>
              <a:t>Developed a TOFS &amp; DROPS pack to share and seek events as well as raise awareness in Dropped objects through the supply chain;</a:t>
            </a:r>
          </a:p>
          <a:p>
            <a:pPr>
              <a:lnSpc>
                <a:spcPct val="130000"/>
              </a:lnSpc>
              <a:defRPr/>
            </a:pPr>
            <a:r>
              <a:rPr lang="en-GB" sz="2000" dirty="0" smtClean="0"/>
              <a:t>Visited 30 companies &amp; spoke </a:t>
            </a:r>
            <a:r>
              <a:rPr lang="en-GB" sz="2000" dirty="0"/>
              <a:t>to over 2000 people </a:t>
            </a:r>
            <a:r>
              <a:rPr lang="en-GB" sz="2000" dirty="0" smtClean="0"/>
              <a:t>both </a:t>
            </a:r>
            <a:r>
              <a:rPr lang="en-GB" sz="2000" dirty="0"/>
              <a:t>on </a:t>
            </a:r>
            <a:r>
              <a:rPr lang="en-GB" sz="2000" dirty="0" smtClean="0"/>
              <a:t>offshore from Senior Management level downwards;</a:t>
            </a:r>
          </a:p>
          <a:p>
            <a:pPr>
              <a:lnSpc>
                <a:spcPct val="130000"/>
              </a:lnSpc>
              <a:defRPr/>
            </a:pPr>
            <a:r>
              <a:rPr lang="en-GB" sz="2000" dirty="0"/>
              <a:t>Raised awareness </a:t>
            </a:r>
            <a:r>
              <a:rPr lang="en-GB" sz="2000" dirty="0" smtClean="0"/>
              <a:t>internally and externally </a:t>
            </a:r>
            <a:r>
              <a:rPr lang="en-GB" sz="2000" dirty="0"/>
              <a:t>on DROPS through varying </a:t>
            </a:r>
            <a:r>
              <a:rPr lang="en-GB" sz="2000" dirty="0" smtClean="0"/>
              <a:t>means e.g. HSE Forum, Hazard hunts, Audits &amp; Inspections, Inductions, DROPS </a:t>
            </a:r>
            <a:r>
              <a:rPr lang="en-GB" sz="2000" dirty="0" err="1" smtClean="0"/>
              <a:t>Backloading</a:t>
            </a:r>
            <a:r>
              <a:rPr lang="en-GB" sz="2000" dirty="0" smtClean="0"/>
              <a:t> Books etc..</a:t>
            </a:r>
            <a:endParaRPr lang="en-GB" sz="2000" dirty="0"/>
          </a:p>
          <a:p>
            <a:pPr>
              <a:lnSpc>
                <a:spcPct val="130000"/>
              </a:lnSpc>
              <a:defRPr/>
            </a:pPr>
            <a:endParaRPr lang="en-US" sz="2000" dirty="0"/>
          </a:p>
          <a:p>
            <a:pPr>
              <a:lnSpc>
                <a:spcPct val="130000"/>
              </a:lnSpc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1400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05F-79DB-B948-A4A9-2EA92F51FD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7190"/>
            <a:ext cx="8826491" cy="66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62643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Clarendon LT Std Light"/>
                <a:ea typeface="+mj-ea"/>
                <a:cs typeface="Clarendon LT Std Light"/>
              </a:defRPr>
            </a:lvl1pPr>
          </a:lstStyle>
          <a:p>
            <a:r>
              <a:rPr lang="en-GB" smtClean="0"/>
              <a:t>Centrica – Wells DROPS Initiative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309937" y="691203"/>
            <a:ext cx="5491893" cy="615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62643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09585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344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95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TOFS &amp; DROPS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387">
            <a:off x="278425" y="1435395"/>
            <a:ext cx="3556233" cy="2660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629">
            <a:off x="54756" y="4047541"/>
            <a:ext cx="3509044" cy="2660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9" y="2432618"/>
            <a:ext cx="3541579" cy="2660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4306">
            <a:off x="5492040" y="3807262"/>
            <a:ext cx="3529890" cy="2660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037">
            <a:off x="5465393" y="810998"/>
            <a:ext cx="3540427" cy="2660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4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Centrica – Wells DROPS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05F-79DB-B948-A4A9-2EA92F51FD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AutoShape 5" descr="Image result for weatherfor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7" descr="Image result for weatherfor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9" descr="Image result for schlumberger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87" y="1297177"/>
            <a:ext cx="4475257" cy="269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152401" y="1329846"/>
            <a:ext cx="4276594" cy="3614293"/>
          </a:xfrm>
          <a:custGeom>
            <a:avLst/>
            <a:gdLst>
              <a:gd name="connsiteX0" fmla="*/ 0 w 8553189"/>
              <a:gd name="connsiteY0" fmla="*/ 0 h 3668038"/>
              <a:gd name="connsiteX1" fmla="*/ 8553189 w 8553189"/>
              <a:gd name="connsiteY1" fmla="*/ 0 h 3668038"/>
              <a:gd name="connsiteX2" fmla="*/ 8553189 w 8553189"/>
              <a:gd name="connsiteY2" fmla="*/ 3668038 h 3668038"/>
              <a:gd name="connsiteX3" fmla="*/ 0 w 8553189"/>
              <a:gd name="connsiteY3" fmla="*/ 3668038 h 3668038"/>
              <a:gd name="connsiteX4" fmla="*/ 0 w 8553189"/>
              <a:gd name="connsiteY4" fmla="*/ 0 h 3668038"/>
              <a:gd name="connsiteX0" fmla="*/ 0 w 8553189"/>
              <a:gd name="connsiteY0" fmla="*/ 0 h 3668038"/>
              <a:gd name="connsiteX1" fmla="*/ 8553189 w 8553189"/>
              <a:gd name="connsiteY1" fmla="*/ 0 h 3668038"/>
              <a:gd name="connsiteX2" fmla="*/ 8553189 w 8553189"/>
              <a:gd name="connsiteY2" fmla="*/ 3668038 h 3668038"/>
              <a:gd name="connsiteX3" fmla="*/ 0 w 8553189"/>
              <a:gd name="connsiteY3" fmla="*/ 3668038 h 3668038"/>
              <a:gd name="connsiteX4" fmla="*/ 0 w 8553189"/>
              <a:gd name="connsiteY4" fmla="*/ 0 h 3668038"/>
              <a:gd name="connsiteX0" fmla="*/ 0 w 8553189"/>
              <a:gd name="connsiteY0" fmla="*/ 0 h 3668038"/>
              <a:gd name="connsiteX1" fmla="*/ 8553189 w 8553189"/>
              <a:gd name="connsiteY1" fmla="*/ 0 h 3668038"/>
              <a:gd name="connsiteX2" fmla="*/ 8553189 w 8553189"/>
              <a:gd name="connsiteY2" fmla="*/ 3668038 h 3668038"/>
              <a:gd name="connsiteX3" fmla="*/ 0 w 8553189"/>
              <a:gd name="connsiteY3" fmla="*/ 3668038 h 3668038"/>
              <a:gd name="connsiteX4" fmla="*/ 0 w 8553189"/>
              <a:gd name="connsiteY4" fmla="*/ 0 h 366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3189" h="3668038">
                <a:moveTo>
                  <a:pt x="0" y="0"/>
                </a:moveTo>
                <a:lnTo>
                  <a:pt x="8553189" y="0"/>
                </a:lnTo>
                <a:lnTo>
                  <a:pt x="8553189" y="3668038"/>
                </a:lnTo>
                <a:lnTo>
                  <a:pt x="0" y="366803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>
            <a:noAutofit/>
          </a:bodyPr>
          <a:lstStyle>
            <a:lvl1pPr marL="421983" indent="-421983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39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96" indent="-351653" algn="l" defTabSz="562643" rtl="0" eaLnBrk="1" latinLnBrk="0" hangingPunct="1">
              <a:spcBef>
                <a:spcPct val="20000"/>
              </a:spcBef>
              <a:buFont typeface="Arial"/>
              <a:buChar char="–"/>
              <a:defRPr sz="3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608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252" indent="-281321" algn="l" defTabSz="562643" rtl="0" eaLnBrk="1" latinLnBrk="0" hangingPunct="1">
              <a:spcBef>
                <a:spcPct val="20000"/>
              </a:spcBef>
              <a:buFont typeface="Arial"/>
              <a:buChar char="–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1894" indent="-281321" algn="l" defTabSz="562643" rtl="0" eaLnBrk="1" latinLnBrk="0" hangingPunct="1">
              <a:spcBef>
                <a:spcPct val="20000"/>
              </a:spcBef>
              <a:buFont typeface="Arial"/>
              <a:buChar char="»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537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81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9825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467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We have quite literally Dropped the number of Actual &amp; Potential Dropped objects incidents.</a:t>
            </a:r>
          </a:p>
          <a:p>
            <a:r>
              <a:rPr lang="en-GB" sz="2800" dirty="0"/>
              <a:t>Significant reduction in actual and potential Dropped Objects. </a:t>
            </a:r>
            <a:endParaRPr lang="en-GB" sz="2800" dirty="0" smtClean="0"/>
          </a:p>
          <a:p>
            <a:r>
              <a:rPr lang="en-GB" sz="2800" dirty="0" smtClean="0"/>
              <a:t>Increased awareness both on &amp; offshore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41112" y="3608050"/>
            <a:ext cx="4276594" cy="1989550"/>
          </a:xfrm>
          <a:custGeom>
            <a:avLst/>
            <a:gdLst>
              <a:gd name="connsiteX0" fmla="*/ 0 w 8553189"/>
              <a:gd name="connsiteY0" fmla="*/ 0 h 3668038"/>
              <a:gd name="connsiteX1" fmla="*/ 8553189 w 8553189"/>
              <a:gd name="connsiteY1" fmla="*/ 0 h 3668038"/>
              <a:gd name="connsiteX2" fmla="*/ 8553189 w 8553189"/>
              <a:gd name="connsiteY2" fmla="*/ 3668038 h 3668038"/>
              <a:gd name="connsiteX3" fmla="*/ 0 w 8553189"/>
              <a:gd name="connsiteY3" fmla="*/ 3668038 h 3668038"/>
              <a:gd name="connsiteX4" fmla="*/ 0 w 8553189"/>
              <a:gd name="connsiteY4" fmla="*/ 0 h 3668038"/>
              <a:gd name="connsiteX0" fmla="*/ 0 w 8553189"/>
              <a:gd name="connsiteY0" fmla="*/ 0 h 3668038"/>
              <a:gd name="connsiteX1" fmla="*/ 8553189 w 8553189"/>
              <a:gd name="connsiteY1" fmla="*/ 0 h 3668038"/>
              <a:gd name="connsiteX2" fmla="*/ 8553189 w 8553189"/>
              <a:gd name="connsiteY2" fmla="*/ 3668038 h 3668038"/>
              <a:gd name="connsiteX3" fmla="*/ 0 w 8553189"/>
              <a:gd name="connsiteY3" fmla="*/ 3668038 h 3668038"/>
              <a:gd name="connsiteX4" fmla="*/ 0 w 8553189"/>
              <a:gd name="connsiteY4" fmla="*/ 0 h 3668038"/>
              <a:gd name="connsiteX0" fmla="*/ 0 w 8553189"/>
              <a:gd name="connsiteY0" fmla="*/ 0 h 3668038"/>
              <a:gd name="connsiteX1" fmla="*/ 8553189 w 8553189"/>
              <a:gd name="connsiteY1" fmla="*/ 0 h 3668038"/>
              <a:gd name="connsiteX2" fmla="*/ 8553189 w 8553189"/>
              <a:gd name="connsiteY2" fmla="*/ 3668038 h 3668038"/>
              <a:gd name="connsiteX3" fmla="*/ 0 w 8553189"/>
              <a:gd name="connsiteY3" fmla="*/ 3668038 h 3668038"/>
              <a:gd name="connsiteX4" fmla="*/ 0 w 8553189"/>
              <a:gd name="connsiteY4" fmla="*/ 0 h 366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3189" h="3668038">
                <a:moveTo>
                  <a:pt x="0" y="0"/>
                </a:moveTo>
                <a:lnTo>
                  <a:pt x="8553189" y="0"/>
                </a:lnTo>
                <a:lnTo>
                  <a:pt x="8553189" y="3668038"/>
                </a:lnTo>
                <a:lnTo>
                  <a:pt x="0" y="366803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>
            <a:noAutofit/>
          </a:bodyPr>
          <a:lstStyle>
            <a:lvl1pPr marL="421983" indent="-421983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39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96" indent="-351653" algn="l" defTabSz="562643" rtl="0" eaLnBrk="1" latinLnBrk="0" hangingPunct="1">
              <a:spcBef>
                <a:spcPct val="20000"/>
              </a:spcBef>
              <a:buFont typeface="Arial"/>
              <a:buChar char="–"/>
              <a:defRPr sz="3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608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252" indent="-281321" algn="l" defTabSz="562643" rtl="0" eaLnBrk="1" latinLnBrk="0" hangingPunct="1">
              <a:spcBef>
                <a:spcPct val="20000"/>
              </a:spcBef>
              <a:buFont typeface="Arial"/>
              <a:buChar char="–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1894" indent="-281321" algn="l" defTabSz="562643" rtl="0" eaLnBrk="1" latinLnBrk="0" hangingPunct="1">
              <a:spcBef>
                <a:spcPct val="20000"/>
              </a:spcBef>
              <a:buFont typeface="Arial"/>
              <a:buChar char="»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537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181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9825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467" indent="-281321" algn="l" defTabSz="562643" rtl="0" eaLnBrk="1" latinLnBrk="0" hangingPunct="1">
              <a:spcBef>
                <a:spcPct val="20000"/>
              </a:spcBef>
              <a:buFont typeface="Arial"/>
              <a:buChar char="•"/>
              <a:defRPr sz="24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309937" y="691203"/>
            <a:ext cx="5491893" cy="615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562643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09585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344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95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562643" rtl="0" eaLnBrk="1" latinLnBrk="0" hangingPunct="1">
              <a:spcBef>
                <a:spcPct val="20000"/>
              </a:spcBef>
              <a:buFont typeface="Arial"/>
              <a:buNone/>
              <a:defRPr sz="24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Improvement Success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21" y="4113595"/>
            <a:ext cx="4478023" cy="268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7364" y="1422734"/>
            <a:ext cx="1639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Well Operations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387364" y="6455648"/>
            <a:ext cx="1550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Centrica </a:t>
            </a:r>
            <a:r>
              <a:rPr lang="en-GB" sz="1600" dirty="0" err="1" smtClean="0"/>
              <a:t>UKNL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61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36" y="0"/>
            <a:ext cx="6644048" cy="1143000"/>
          </a:xfrm>
        </p:spPr>
        <p:txBody>
          <a:bodyPr/>
          <a:lstStyle/>
          <a:p>
            <a:r>
              <a:rPr lang="en-GB" dirty="0" smtClean="0"/>
              <a:t>Observation test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1" y="958971"/>
            <a:ext cx="5501181" cy="309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6" y="3616657"/>
            <a:ext cx="5090754" cy="28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3461" y="4931237"/>
            <a:ext cx="3544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Can YOU Spot the hazard?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23044" y="2678587"/>
            <a:ext cx="3078007" cy="2369844"/>
            <a:chOff x="3623044" y="2678587"/>
            <a:chExt cx="3078007" cy="2369844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3623044" y="2678587"/>
              <a:ext cx="912940" cy="463396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99507" y="2910285"/>
              <a:ext cx="2301544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Scaffold Bar</a:t>
              </a:r>
              <a:endParaRPr lang="en-US" sz="2000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550279" y="3310395"/>
              <a:ext cx="550270" cy="1738036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47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If in doubt…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8C866-C15F-421D-AFB7-8D38811E019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78369" y="1600200"/>
            <a:ext cx="8304718" cy="3346009"/>
            <a:chOff x="1043396" y="2086202"/>
            <a:chExt cx="6989807" cy="2816225"/>
          </a:xfrm>
        </p:grpSpPr>
        <p:pic>
          <p:nvPicPr>
            <p:cNvPr id="5" name="Picture 4" descr="cid:image004.png@01D08320.A4BD35C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396" y="2086202"/>
              <a:ext cx="2011680" cy="2816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cid:image005.png@01D08320.A4BD35C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324" y="2086202"/>
              <a:ext cx="1974850" cy="2780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cid:image006.png@01D08320.A4BD35C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353" y="2093504"/>
              <a:ext cx="1974850" cy="2765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ounded Rectangle 7"/>
          <p:cNvSpPr/>
          <p:nvPr/>
        </p:nvSpPr>
        <p:spPr>
          <a:xfrm>
            <a:off x="424089" y="5239042"/>
            <a:ext cx="8229600" cy="709449"/>
          </a:xfrm>
          <a:prstGeom prst="roundRect">
            <a:avLst/>
          </a:prstGeom>
          <a:solidFill>
            <a:srgbClr val="00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matter what role you have, please consider Dropped Objects, because removing or preventing Dropped Objects saves lives.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xplor - Primary_Secondary">
      <a:dk1>
        <a:sysClr val="windowText" lastClr="000000"/>
      </a:dk1>
      <a:lt1>
        <a:sysClr val="window" lastClr="FFFFFF"/>
      </a:lt1>
      <a:dk2>
        <a:srgbClr val="C3C5C8"/>
      </a:dk2>
      <a:lt2>
        <a:srgbClr val="EEECE1"/>
      </a:lt2>
      <a:accent1>
        <a:srgbClr val="C8D400"/>
      </a:accent1>
      <a:accent2>
        <a:srgbClr val="7EB22D"/>
      </a:accent2>
      <a:accent3>
        <a:srgbClr val="BCE3E8"/>
      </a:accent3>
      <a:accent4>
        <a:srgbClr val="00AFDA"/>
      </a:accent4>
      <a:accent5>
        <a:srgbClr val="00456B"/>
      </a:accent5>
      <a:accent6>
        <a:srgbClr val="1F2333"/>
      </a:accent6>
      <a:hlink>
        <a:srgbClr val="84CEE4"/>
      </a:hlink>
      <a:folHlink>
        <a:srgbClr val="21A498"/>
      </a:folHlink>
    </a:clrScheme>
    <a:fontScheme name="Centrica All">
      <a:majorFont>
        <a:latin typeface="Clarendon LT St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>
          <a:noFill/>
        </a:ln>
        <a:effectLst/>
        <a:extLst/>
      </a:spPr>
      <a:bodyPr wrap="none" anchor="ctr"/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xplr_Primary" id="{CC4BA44E-7965-4836-A85B-28A400B74CE8}" vid="{BACA60EC-2708-4FC6-803C-702E2551AF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187</TotalTime>
  <Words>532</Words>
  <Application>Microsoft Office PowerPoint</Application>
  <PresentationFormat>On-screen Show (4:3)</PresentationFormat>
  <Paragraphs>86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Centrica – Wells DROPS Initiative</vt:lpstr>
      <vt:lpstr>PowerPoint Presentation</vt:lpstr>
      <vt:lpstr>PowerPoint Presentation</vt:lpstr>
      <vt:lpstr>PowerPoint Presentation</vt:lpstr>
      <vt:lpstr>PowerPoint Presentation</vt:lpstr>
      <vt:lpstr>Centrica – Wells DROPS Initiative</vt:lpstr>
      <vt:lpstr>Observation test</vt:lpstr>
      <vt:lpstr>If in doubt…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Centrica – Wells DROPS Initiative</dc:title>
  <dc:creator>Esslemont, Colin</dc:creator>
  <cp:lastModifiedBy>Esslemont, Colin</cp:lastModifiedBy>
  <cp:revision>12</cp:revision>
  <dcterms:created xsi:type="dcterms:W3CDTF">2016-02-24T11:18:03Z</dcterms:created>
  <dcterms:modified xsi:type="dcterms:W3CDTF">2016-02-24T14:25:18Z</dcterms:modified>
</cp:coreProperties>
</file>