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61" r:id="rId3"/>
    <p:sldId id="258" r:id="rId4"/>
    <p:sldId id="256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E8AEF6-1819-49F4-B5A8-080E138BA2A6}" type="doc">
      <dgm:prSet loTypeId="urn:microsoft.com/office/officeart/2005/8/layout/pyramid3" loCatId="pyramid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5717132-777A-4883-92D2-BA6BA5AD8303}">
      <dgm:prSet phldrT="[Text]" custT="1"/>
      <dgm:spPr>
        <a:gradFill flip="none" rotWithShape="0">
          <a:gsLst>
            <a:gs pos="0">
              <a:srgbClr val="174B8C">
                <a:shade val="30000"/>
                <a:satMod val="115000"/>
              </a:srgbClr>
            </a:gs>
            <a:gs pos="50000">
              <a:srgbClr val="174B8C">
                <a:shade val="67500"/>
                <a:satMod val="115000"/>
              </a:srgbClr>
            </a:gs>
            <a:gs pos="100000">
              <a:srgbClr val="174B8C">
                <a:shade val="100000"/>
                <a:satMod val="115000"/>
              </a:srgbClr>
            </a:gs>
          </a:gsLst>
          <a:lin ang="5400000" scaled="1"/>
          <a:tileRect/>
        </a:gradFill>
      </dgm:spPr>
      <dgm:t>
        <a:bodyPr anchor="t" anchorCtr="0"/>
        <a:lstStyle/>
        <a:p>
          <a:r>
            <a:rPr lang="en-GB" sz="5400" b="1" dirty="0" smtClean="0">
              <a:solidFill>
                <a:schemeClr val="bg1"/>
              </a:solidFill>
              <a:latin typeface="Century Gothic" pitchFamily="34" charset="0"/>
            </a:rPr>
            <a:t>Safe</a:t>
          </a:r>
        </a:p>
        <a:p>
          <a:r>
            <a:rPr lang="en-GB" sz="1800" dirty="0" smtClean="0">
              <a:solidFill>
                <a:schemeClr val="bg1"/>
              </a:solidFill>
            </a:rPr>
            <a:t>Prevent something bad from happening</a:t>
          </a:r>
          <a:endParaRPr lang="en-US" sz="1800" dirty="0" smtClean="0">
            <a:solidFill>
              <a:schemeClr val="bg1"/>
            </a:solidFill>
          </a:endParaRPr>
        </a:p>
        <a:p>
          <a:r>
            <a:rPr lang="en-GB" sz="1800" dirty="0" smtClean="0">
              <a:solidFill>
                <a:schemeClr val="bg1"/>
              </a:solidFill>
            </a:rPr>
            <a:t>Prevent something bad from becoming worse</a:t>
          </a:r>
          <a:endParaRPr lang="en-US" sz="1800" dirty="0" smtClean="0">
            <a:solidFill>
              <a:schemeClr val="bg1"/>
            </a:solidFill>
          </a:endParaRPr>
        </a:p>
        <a:p>
          <a:r>
            <a:rPr lang="en-GB" sz="1800" dirty="0" smtClean="0">
              <a:solidFill>
                <a:schemeClr val="bg1"/>
              </a:solidFill>
            </a:rPr>
            <a:t>Recover something bad once it has happened</a:t>
          </a:r>
          <a:endParaRPr lang="en-GB" sz="1800" b="1" dirty="0" smtClean="0">
            <a:solidFill>
              <a:schemeClr val="bg1"/>
            </a:solidFill>
            <a:latin typeface="Century Gothic" pitchFamily="34" charset="0"/>
          </a:endParaRPr>
        </a:p>
        <a:p>
          <a:endParaRPr lang="en-GB" sz="2000" b="1" dirty="0">
            <a:solidFill>
              <a:schemeClr val="bg1"/>
            </a:solidFill>
            <a:latin typeface="Century Gothic" pitchFamily="34" charset="0"/>
          </a:endParaRPr>
        </a:p>
      </dgm:t>
    </dgm:pt>
    <dgm:pt modelId="{45E202FF-6D05-4382-8A23-9437481B427B}" type="parTrans" cxnId="{61AD78ED-D605-4319-BCD4-113E9FFB006D}">
      <dgm:prSet/>
      <dgm:spPr/>
      <dgm:t>
        <a:bodyPr/>
        <a:lstStyle/>
        <a:p>
          <a:endParaRPr lang="en-GB"/>
        </a:p>
      </dgm:t>
    </dgm:pt>
    <dgm:pt modelId="{823F0CE9-76F6-496E-9A16-5F43288D90D0}" type="sibTrans" cxnId="{61AD78ED-D605-4319-BCD4-113E9FFB006D}">
      <dgm:prSet/>
      <dgm:spPr/>
      <dgm:t>
        <a:bodyPr/>
        <a:lstStyle/>
        <a:p>
          <a:endParaRPr lang="en-GB"/>
        </a:p>
      </dgm:t>
    </dgm:pt>
    <dgm:pt modelId="{4A1AF72F-91CD-423A-9004-4DD7D8C59BA8}">
      <dgm:prSet phldrT="[Text]" custT="1"/>
      <dgm:spPr>
        <a:gradFill flip="none" rotWithShape="0">
          <a:gsLst>
            <a:gs pos="0">
              <a:srgbClr val="FF0000">
                <a:shade val="30000"/>
                <a:satMod val="115000"/>
              </a:srgbClr>
            </a:gs>
            <a:gs pos="50000">
              <a:srgbClr val="FF0000">
                <a:shade val="67500"/>
                <a:satMod val="115000"/>
              </a:srgbClr>
            </a:gs>
            <a:gs pos="100000">
              <a:srgbClr val="FF0000">
                <a:shade val="100000"/>
                <a:satMod val="115000"/>
              </a:srgbClr>
            </a:gs>
          </a:gsLst>
          <a:lin ang="16200000" scaled="1"/>
          <a:tileRect/>
        </a:gradFill>
      </dgm:spPr>
      <dgm:t>
        <a:bodyPr/>
        <a:lstStyle/>
        <a:p>
          <a:r>
            <a:rPr lang="en-GB" sz="2400" b="1" dirty="0" smtClean="0">
              <a:latin typeface="Century Gothic" pitchFamily="34" charset="0"/>
            </a:rPr>
            <a:t>Safe </a:t>
          </a:r>
        </a:p>
        <a:p>
          <a:r>
            <a:rPr lang="en-GB" sz="2400" b="1" dirty="0" smtClean="0">
              <a:latin typeface="Century Gothic" pitchFamily="34" charset="0"/>
            </a:rPr>
            <a:t>Enough</a:t>
          </a:r>
          <a:endParaRPr lang="en-GB" sz="2400" b="1" dirty="0">
            <a:latin typeface="Century Gothic" pitchFamily="34" charset="0"/>
          </a:endParaRPr>
        </a:p>
      </dgm:t>
    </dgm:pt>
    <dgm:pt modelId="{9CC65F83-C0B7-4147-BD30-6D9EE62EBCD1}" type="parTrans" cxnId="{C4CD7BC5-ECF2-4845-BFD2-F8350566B928}">
      <dgm:prSet/>
      <dgm:spPr/>
      <dgm:t>
        <a:bodyPr/>
        <a:lstStyle/>
        <a:p>
          <a:endParaRPr lang="en-GB"/>
        </a:p>
      </dgm:t>
    </dgm:pt>
    <dgm:pt modelId="{2FD30FA1-7F5F-4DD8-A279-8F091CA9F9F4}" type="sibTrans" cxnId="{C4CD7BC5-ECF2-4845-BFD2-F8350566B928}">
      <dgm:prSet/>
      <dgm:spPr/>
      <dgm:t>
        <a:bodyPr/>
        <a:lstStyle/>
        <a:p>
          <a:endParaRPr lang="en-GB"/>
        </a:p>
      </dgm:t>
    </dgm:pt>
    <dgm:pt modelId="{AFA5E8AC-ABD4-44F3-B444-2F1DBCC8C70D}" type="pres">
      <dgm:prSet presAssocID="{5EE8AEF6-1819-49F4-B5A8-080E138BA2A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99002A4-BF77-413A-8C3B-28400D961FF1}" type="pres">
      <dgm:prSet presAssocID="{C5717132-777A-4883-92D2-BA6BA5AD8303}" presName="Name8" presStyleCnt="0"/>
      <dgm:spPr/>
    </dgm:pt>
    <dgm:pt modelId="{25516A4B-716E-492A-84FE-B4BE3A826D11}" type="pres">
      <dgm:prSet presAssocID="{C5717132-777A-4883-92D2-BA6BA5AD8303}" presName="level" presStyleLbl="node1" presStyleIdx="0" presStyleCnt="2" custLinFactNeighborY="-825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32DEAC5-87AA-4674-A1FF-AFA37ABAF3CE}" type="pres">
      <dgm:prSet presAssocID="{C5717132-777A-4883-92D2-BA6BA5AD830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26D95AB-F9C7-4FC5-97EA-93F4E3F8B481}" type="pres">
      <dgm:prSet presAssocID="{4A1AF72F-91CD-423A-9004-4DD7D8C59BA8}" presName="Name8" presStyleCnt="0"/>
      <dgm:spPr/>
    </dgm:pt>
    <dgm:pt modelId="{E7641DA1-E718-4C93-8515-328C2C1EC096}" type="pres">
      <dgm:prSet presAssocID="{4A1AF72F-91CD-423A-9004-4DD7D8C59BA8}" presName="level" presStyleLbl="node1" presStyleIdx="1" presStyleCnt="2" custScaleY="45199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1F903B4-63EA-4603-AD4D-3A1647E821ED}" type="pres">
      <dgm:prSet presAssocID="{4A1AF72F-91CD-423A-9004-4DD7D8C59BA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00AC413-AE50-4C1D-AF9A-04FF48AFEE9C}" type="presOf" srcId="{5EE8AEF6-1819-49F4-B5A8-080E138BA2A6}" destId="{AFA5E8AC-ABD4-44F3-B444-2F1DBCC8C70D}" srcOrd="0" destOrd="0" presId="urn:microsoft.com/office/officeart/2005/8/layout/pyramid3"/>
    <dgm:cxn modelId="{C8929C73-2FC0-495B-9319-471EE8117FF4}" type="presOf" srcId="{C5717132-777A-4883-92D2-BA6BA5AD8303}" destId="{F32DEAC5-87AA-4674-A1FF-AFA37ABAF3CE}" srcOrd="1" destOrd="0" presId="urn:microsoft.com/office/officeart/2005/8/layout/pyramid3"/>
    <dgm:cxn modelId="{BE83119F-45D6-4B02-8EEE-25C4F5A17685}" type="presOf" srcId="{4A1AF72F-91CD-423A-9004-4DD7D8C59BA8}" destId="{31F903B4-63EA-4603-AD4D-3A1647E821ED}" srcOrd="1" destOrd="0" presId="urn:microsoft.com/office/officeart/2005/8/layout/pyramid3"/>
    <dgm:cxn modelId="{61AD78ED-D605-4319-BCD4-113E9FFB006D}" srcId="{5EE8AEF6-1819-49F4-B5A8-080E138BA2A6}" destId="{C5717132-777A-4883-92D2-BA6BA5AD8303}" srcOrd="0" destOrd="0" parTransId="{45E202FF-6D05-4382-8A23-9437481B427B}" sibTransId="{823F0CE9-76F6-496E-9A16-5F43288D90D0}"/>
    <dgm:cxn modelId="{8913C43F-346B-4FF2-8730-C16019E9AA1B}" type="presOf" srcId="{4A1AF72F-91CD-423A-9004-4DD7D8C59BA8}" destId="{E7641DA1-E718-4C93-8515-328C2C1EC096}" srcOrd="0" destOrd="0" presId="urn:microsoft.com/office/officeart/2005/8/layout/pyramid3"/>
    <dgm:cxn modelId="{EB892DBF-1A13-4C09-B843-2272F67B20AB}" type="presOf" srcId="{C5717132-777A-4883-92D2-BA6BA5AD8303}" destId="{25516A4B-716E-492A-84FE-B4BE3A826D11}" srcOrd="0" destOrd="0" presId="urn:microsoft.com/office/officeart/2005/8/layout/pyramid3"/>
    <dgm:cxn modelId="{C4CD7BC5-ECF2-4845-BFD2-F8350566B928}" srcId="{5EE8AEF6-1819-49F4-B5A8-080E138BA2A6}" destId="{4A1AF72F-91CD-423A-9004-4DD7D8C59BA8}" srcOrd="1" destOrd="0" parTransId="{9CC65F83-C0B7-4147-BD30-6D9EE62EBCD1}" sibTransId="{2FD30FA1-7F5F-4DD8-A279-8F091CA9F9F4}"/>
    <dgm:cxn modelId="{48E89E24-E3D6-4593-9265-66252EC7FAFE}" type="presParOf" srcId="{AFA5E8AC-ABD4-44F3-B444-2F1DBCC8C70D}" destId="{099002A4-BF77-413A-8C3B-28400D961FF1}" srcOrd="0" destOrd="0" presId="urn:microsoft.com/office/officeart/2005/8/layout/pyramid3"/>
    <dgm:cxn modelId="{49FAA734-7400-4DB0-92D8-E4990639D69E}" type="presParOf" srcId="{099002A4-BF77-413A-8C3B-28400D961FF1}" destId="{25516A4B-716E-492A-84FE-B4BE3A826D11}" srcOrd="0" destOrd="0" presId="urn:microsoft.com/office/officeart/2005/8/layout/pyramid3"/>
    <dgm:cxn modelId="{1BDF9D25-EBD8-4B9C-8F77-9B795EE8D9D0}" type="presParOf" srcId="{099002A4-BF77-413A-8C3B-28400D961FF1}" destId="{F32DEAC5-87AA-4674-A1FF-AFA37ABAF3CE}" srcOrd="1" destOrd="0" presId="urn:microsoft.com/office/officeart/2005/8/layout/pyramid3"/>
    <dgm:cxn modelId="{EF1D7730-0608-4472-9A8F-23B37F9008D8}" type="presParOf" srcId="{AFA5E8AC-ABD4-44F3-B444-2F1DBCC8C70D}" destId="{D26D95AB-F9C7-4FC5-97EA-93F4E3F8B481}" srcOrd="1" destOrd="0" presId="urn:microsoft.com/office/officeart/2005/8/layout/pyramid3"/>
    <dgm:cxn modelId="{300A35EE-C40A-4F75-A1C5-86260D93005E}" type="presParOf" srcId="{D26D95AB-F9C7-4FC5-97EA-93F4E3F8B481}" destId="{E7641DA1-E718-4C93-8515-328C2C1EC096}" srcOrd="0" destOrd="0" presId="urn:microsoft.com/office/officeart/2005/8/layout/pyramid3"/>
    <dgm:cxn modelId="{2EF63674-876A-4384-AD74-683D53C3011A}" type="presParOf" srcId="{D26D95AB-F9C7-4FC5-97EA-93F4E3F8B481}" destId="{31F903B4-63EA-4603-AD4D-3A1647E821ED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5516A4B-716E-492A-84FE-B4BE3A826D11}">
      <dsp:nvSpPr>
        <dsp:cNvPr id="0" name=""/>
        <dsp:cNvSpPr/>
      </dsp:nvSpPr>
      <dsp:spPr>
        <a:xfrm rot="10800000">
          <a:off x="0" y="0"/>
          <a:ext cx="8745793" cy="2798917"/>
        </a:xfrm>
        <a:prstGeom prst="trapezoid">
          <a:avLst>
            <a:gd name="adj" fmla="val 107601"/>
          </a:avLst>
        </a:prstGeom>
        <a:gradFill flip="none" rotWithShape="0">
          <a:gsLst>
            <a:gs pos="0">
              <a:srgbClr val="174B8C">
                <a:shade val="30000"/>
                <a:satMod val="115000"/>
              </a:srgbClr>
            </a:gs>
            <a:gs pos="50000">
              <a:srgbClr val="174B8C">
                <a:shade val="67500"/>
                <a:satMod val="115000"/>
              </a:srgbClr>
            </a:gs>
            <a:gs pos="100000">
              <a:srgbClr val="174B8C">
                <a:shade val="100000"/>
                <a:satMod val="115000"/>
              </a:srgbClr>
            </a:gs>
          </a:gsLst>
          <a:lin ang="540000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5400" b="1" kern="1200" dirty="0" smtClean="0">
              <a:solidFill>
                <a:schemeClr val="bg1"/>
              </a:solidFill>
              <a:latin typeface="Century Gothic" pitchFamily="34" charset="0"/>
            </a:rPr>
            <a:t>Safe</a:t>
          </a:r>
        </a:p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bg1"/>
              </a:solidFill>
            </a:rPr>
            <a:t>Prevent something bad from happening</a:t>
          </a:r>
          <a:endParaRPr lang="en-US" sz="1800" kern="1200" dirty="0" smtClean="0">
            <a:solidFill>
              <a:schemeClr val="bg1"/>
            </a:solidFill>
          </a:endParaRPr>
        </a:p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bg1"/>
              </a:solidFill>
            </a:rPr>
            <a:t>Prevent something bad from becoming worse</a:t>
          </a:r>
          <a:endParaRPr lang="en-US" sz="1800" kern="1200" dirty="0" smtClean="0">
            <a:solidFill>
              <a:schemeClr val="bg1"/>
            </a:solidFill>
          </a:endParaRPr>
        </a:p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bg1"/>
              </a:solidFill>
            </a:rPr>
            <a:t>Recover something bad once it has happened</a:t>
          </a:r>
          <a:endParaRPr lang="en-GB" sz="1800" b="1" kern="1200" dirty="0" smtClean="0">
            <a:solidFill>
              <a:schemeClr val="bg1"/>
            </a:solidFill>
            <a:latin typeface="Century Gothic" pitchFamily="34" charset="0"/>
          </a:endParaRPr>
        </a:p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b="1" kern="1200" dirty="0">
            <a:solidFill>
              <a:schemeClr val="bg1"/>
            </a:solidFill>
            <a:latin typeface="Century Gothic" pitchFamily="34" charset="0"/>
          </a:endParaRPr>
        </a:p>
      </dsp:txBody>
      <dsp:txXfrm>
        <a:off x="1530513" y="0"/>
        <a:ext cx="5684765" cy="2798917"/>
      </dsp:txXfrm>
    </dsp:sp>
    <dsp:sp modelId="{E7641DA1-E718-4C93-8515-328C2C1EC096}">
      <dsp:nvSpPr>
        <dsp:cNvPr id="0" name=""/>
        <dsp:cNvSpPr/>
      </dsp:nvSpPr>
      <dsp:spPr>
        <a:xfrm rot="10800000">
          <a:off x="3011657" y="2798917"/>
          <a:ext cx="2722478" cy="1265082"/>
        </a:xfrm>
        <a:prstGeom prst="trapezoid">
          <a:avLst>
            <a:gd name="adj" fmla="val 107601"/>
          </a:avLst>
        </a:prstGeom>
        <a:gradFill flip="none" rotWithShape="0">
          <a:gsLst>
            <a:gs pos="0">
              <a:srgbClr val="FF0000">
                <a:shade val="30000"/>
                <a:satMod val="115000"/>
              </a:srgbClr>
            </a:gs>
            <a:gs pos="50000">
              <a:srgbClr val="FF0000">
                <a:shade val="67500"/>
                <a:satMod val="115000"/>
              </a:srgbClr>
            </a:gs>
            <a:gs pos="100000">
              <a:srgbClr val="FF0000">
                <a:shade val="100000"/>
                <a:satMod val="115000"/>
              </a:srgbClr>
            </a:gs>
          </a:gsLst>
          <a:lin ang="1620000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>
              <a:latin typeface="Century Gothic" pitchFamily="34" charset="0"/>
            </a:rPr>
            <a:t>Safe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>
              <a:latin typeface="Century Gothic" pitchFamily="34" charset="0"/>
            </a:rPr>
            <a:t>Enough</a:t>
          </a:r>
          <a:endParaRPr lang="en-GB" sz="2400" b="1" kern="1200" dirty="0">
            <a:latin typeface="Century Gothic" pitchFamily="34" charset="0"/>
          </a:endParaRPr>
        </a:p>
      </dsp:txBody>
      <dsp:txXfrm>
        <a:off x="3011657" y="2798917"/>
        <a:ext cx="2722478" cy="12650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82569E-000B-4527-AC48-9F082DB4395C}" type="datetimeFigureOut">
              <a:rPr lang="en-GB" smtClean="0"/>
              <a:pPr/>
              <a:t>06/09/2012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CA6BCB-05EA-44BD-A5FE-87A1DCC812C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Plant</a:t>
            </a:r>
            <a:r>
              <a:rPr lang="en-GB" baseline="0" dirty="0" smtClean="0"/>
              <a:t>, Process</a:t>
            </a:r>
            <a:r>
              <a:rPr lang="en-GB" baseline="0" smtClean="0"/>
              <a:t>, Procedures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CA6BCB-05EA-44BD-A5FE-87A1DCC812C4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4"/>
          <p:cNvSpPr/>
          <p:nvPr/>
        </p:nvSpPr>
        <p:spPr>
          <a:xfrm>
            <a:off x="1125538" y="1430338"/>
            <a:ext cx="8018462" cy="5427662"/>
          </a:xfrm>
          <a:prstGeom prst="rect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339" name="Title 5"/>
          <p:cNvSpPr>
            <a:spLocks noGrp="1"/>
          </p:cNvSpPr>
          <p:nvPr>
            <p:ph type="ctrTitle"/>
          </p:nvPr>
        </p:nvSpPr>
        <p:spPr>
          <a:xfrm>
            <a:off x="407988" y="2130425"/>
            <a:ext cx="8458200" cy="1470025"/>
          </a:xfrm>
        </p:spPr>
        <p:txBody>
          <a:bodyPr/>
          <a:lstStyle/>
          <a:p>
            <a:pPr eaLnBrk="1" hangingPunct="1"/>
            <a:r>
              <a:rPr lang="en-GB" sz="4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ea typeface="ＭＳ Ｐゴシック" pitchFamily="34" charset="-128"/>
              </a:rPr>
              <a:t>Optimus</a:t>
            </a:r>
            <a:r>
              <a:rPr lang="en-GB" sz="4400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ＭＳ Ｐゴシック" pitchFamily="34" charset="-128"/>
              </a:rPr>
              <a:t> Seventh Generation</a:t>
            </a:r>
            <a:r>
              <a:rPr lang="en-GB" sz="4400" dirty="0" smtClean="0">
                <a:latin typeface="Century Gothic" pitchFamily="34" charset="0"/>
                <a:ea typeface="ＭＳ Ｐゴシック" pitchFamily="34" charset="-128"/>
              </a:rPr>
              <a:t/>
            </a:r>
            <a:br>
              <a:rPr lang="en-GB" sz="4400" dirty="0" smtClean="0">
                <a:latin typeface="Century Gothic" pitchFamily="34" charset="0"/>
                <a:ea typeface="ＭＳ Ｐゴシック" pitchFamily="34" charset="-128"/>
              </a:rPr>
            </a:br>
            <a:endParaRPr lang="en-GB" sz="4400" dirty="0" smtClean="0">
              <a:latin typeface="Century Gothic" pitchFamily="34" charset="0"/>
              <a:ea typeface="ＭＳ Ｐゴシック" pitchFamily="34" charset="-128"/>
            </a:endParaRPr>
          </a:p>
        </p:txBody>
      </p:sp>
      <p:pic>
        <p:nvPicPr>
          <p:cNvPr id="14340" name="Picture 7" descr="CoC SloganLogo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7088" y="4630738"/>
            <a:ext cx="4506912" cy="250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FINAL7gLOGO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9238" y="282575"/>
            <a:ext cx="862012" cy="114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INAL7gLOGO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238" y="282575"/>
            <a:ext cx="862012" cy="114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C SloganLogo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81825" y="5743575"/>
            <a:ext cx="2098675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362200" y="6477000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defRPr/>
            </a:pPr>
            <a:r>
              <a:rPr lang="en-GB" sz="900" dirty="0" err="1" smtClean="0">
                <a:solidFill>
                  <a:srgbClr val="40404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Optimus</a:t>
            </a:r>
            <a:r>
              <a:rPr lang="en-GB" sz="900" dirty="0" smtClean="0">
                <a:solidFill>
                  <a:srgbClr val="40404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Seventh Generation Ltd 2012. All rights reserved</a:t>
            </a:r>
            <a:endParaRPr lang="en-GB" sz="9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2286000"/>
            <a:ext cx="5383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What is Behavioural Safety?</a:t>
            </a:r>
            <a:endParaRPr lang="en-GB" sz="36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57401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n-GB" sz="3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/>
            </a:r>
            <a:br>
              <a:rPr lang="en-GB" sz="3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en-GB" sz="3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PPP  x  Behaviour = Safety Performance</a:t>
            </a:r>
            <a:br>
              <a:rPr lang="en-GB" sz="3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endParaRPr lang="en-GB" sz="36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6" descr="FINAL7gLOGO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9238" y="282575"/>
            <a:ext cx="862012" cy="114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C SloganLogo.eps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1825" y="5743575"/>
            <a:ext cx="2098675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939347" y="6324600"/>
            <a:ext cx="332975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GB" sz="900" dirty="0" err="1" smtClean="0">
                <a:solidFill>
                  <a:srgbClr val="404040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Optimus</a:t>
            </a:r>
            <a:r>
              <a:rPr lang="en-GB" sz="900" dirty="0" smtClean="0">
                <a:solidFill>
                  <a:srgbClr val="404040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 Seventh Generation Ltd 2012. All rights reserved</a:t>
            </a:r>
            <a:endParaRPr lang="en-GB" sz="9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990600"/>
            <a:ext cx="39530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Safety  Performance</a:t>
            </a:r>
            <a:endParaRPr lang="en-GB" sz="36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96278" y="2514600"/>
            <a:ext cx="26068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200 x 5 = 1000</a:t>
            </a:r>
            <a:endParaRPr lang="en-GB" sz="3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0400" y="3048000"/>
            <a:ext cx="26068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201 x 5 = 1005</a:t>
            </a:r>
            <a:endParaRPr lang="en-GB" sz="3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0400" y="3581400"/>
            <a:ext cx="26068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200 x 6 = 1200</a:t>
            </a:r>
            <a:endParaRPr lang="en-GB" sz="3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People   x   Systems</a:t>
            </a:r>
            <a:endParaRPr lang="en-GB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6" descr="FINAL7gLOGO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238" y="282575"/>
            <a:ext cx="862012" cy="114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C SloganLogo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81825" y="5743575"/>
            <a:ext cx="2098675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514600" y="6324600"/>
            <a:ext cx="332975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900" dirty="0" err="1" smtClean="0">
                <a:solidFill>
                  <a:srgbClr val="404040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Optimus</a:t>
            </a:r>
            <a:r>
              <a:rPr lang="en-GB" sz="900" dirty="0" smtClean="0">
                <a:solidFill>
                  <a:srgbClr val="404040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 Seventh Generation Ltd 2012. All rights reserved</a:t>
            </a:r>
            <a:endParaRPr lang="en-GB" sz="9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5800" y="10668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Safety performance</a:t>
            </a:r>
            <a:endParaRPr lang="en-GB" sz="36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2362200"/>
            <a:ext cx="22256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3276600"/>
            <a:ext cx="222567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81200" y="3352800"/>
            <a:ext cx="1470025" cy="165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6600" y="3352800"/>
            <a:ext cx="2401887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/>
        </p:nvGraphicFramePr>
        <p:xfrm>
          <a:off x="176981" y="1791110"/>
          <a:ext cx="8745793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138518" y="5154250"/>
            <a:ext cx="1577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Century Gothic" pitchFamily="34" charset="0"/>
              </a:rPr>
              <a:t>Compliance</a:t>
            </a:r>
            <a:endParaRPr lang="en-GB" b="1" dirty="0">
              <a:latin typeface="Century Gothic" pitchFamily="34" charset="0"/>
            </a:endParaRPr>
          </a:p>
        </p:txBody>
      </p:sp>
      <p:sp>
        <p:nvSpPr>
          <p:cNvPr id="10" name="Up Arrow 9"/>
          <p:cNvSpPr/>
          <p:nvPr/>
        </p:nvSpPr>
        <p:spPr>
          <a:xfrm>
            <a:off x="2787445" y="4660490"/>
            <a:ext cx="250723" cy="493760"/>
          </a:xfrm>
          <a:prstGeom prst="up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Up Arrow 10"/>
          <p:cNvSpPr/>
          <p:nvPr/>
        </p:nvSpPr>
        <p:spPr>
          <a:xfrm flipV="1">
            <a:off x="2787445" y="5522298"/>
            <a:ext cx="250723" cy="332811"/>
          </a:xfrm>
          <a:prstGeom prst="up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6740016" y="3989749"/>
            <a:ext cx="14366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smtClean="0">
                <a:latin typeface="Century Gothic" pitchFamily="34" charset="0"/>
              </a:rPr>
              <a:t>Resilience</a:t>
            </a:r>
            <a:endParaRPr lang="en-GB" sz="2000" b="1" dirty="0">
              <a:latin typeface="Century Gothic" pitchFamily="34" charset="0"/>
            </a:endParaRPr>
          </a:p>
        </p:txBody>
      </p:sp>
      <p:sp>
        <p:nvSpPr>
          <p:cNvPr id="13" name="Up Arrow 12"/>
          <p:cNvSpPr/>
          <p:nvPr/>
        </p:nvSpPr>
        <p:spPr>
          <a:xfrm>
            <a:off x="7334864" y="589936"/>
            <a:ext cx="250723" cy="3399814"/>
          </a:xfrm>
          <a:prstGeom prst="up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Up Arrow 13"/>
          <p:cNvSpPr/>
          <p:nvPr/>
        </p:nvSpPr>
        <p:spPr>
          <a:xfrm flipV="1">
            <a:off x="7334864" y="4359080"/>
            <a:ext cx="250723" cy="294345"/>
          </a:xfrm>
          <a:prstGeom prst="up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894835" y="4128247"/>
            <a:ext cx="9909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latin typeface="Century Gothic" pitchFamily="34" charset="0"/>
              </a:rPr>
              <a:t>CARE</a:t>
            </a:r>
            <a:endParaRPr lang="en-GB" sz="2400" b="1" dirty="0">
              <a:latin typeface="Century Gothic" pitchFamily="34" charset="0"/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1272333" y="589935"/>
            <a:ext cx="250723" cy="3538311"/>
          </a:xfrm>
          <a:prstGeom prst="upArrow">
            <a:avLst/>
          </a:prstGeom>
          <a:gradFill flip="none" rotWithShape="1">
            <a:gsLst>
              <a:gs pos="0">
                <a:srgbClr val="AE247C">
                  <a:shade val="30000"/>
                  <a:satMod val="115000"/>
                </a:srgbClr>
              </a:gs>
              <a:gs pos="50000">
                <a:srgbClr val="AE247C">
                  <a:shade val="67500"/>
                  <a:satMod val="115000"/>
                </a:srgbClr>
              </a:gs>
              <a:gs pos="100000">
                <a:srgbClr val="AE247C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9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© Optimus Seventh Generation Ltd 2012. All rights reserved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6" descr="FINAL7gLOGO.eps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9238" y="282575"/>
            <a:ext cx="862012" cy="114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7" descr="CoC SloganLogo.eps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81825" y="5743575"/>
            <a:ext cx="2098675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  <p:bldP spid="12" grpId="0"/>
      <p:bldP spid="13" grpId="0" animBg="1"/>
      <p:bldP spid="14" grpId="0" animBg="1"/>
      <p:bldP spid="15" grpId="0"/>
      <p:bldP spid="1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97</Words>
  <Application>Microsoft Office PowerPoint</Application>
  <PresentationFormat>On-screen Show (4:3)</PresentationFormat>
  <Paragraphs>24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Optimus Seventh Generation </vt:lpstr>
      <vt:lpstr>Slide 2</vt:lpstr>
      <vt:lpstr> PPP  x  Behaviour = Safety Performance </vt:lpstr>
      <vt:lpstr>People   x   Systems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People  x  Systems</dc:title>
  <dc:creator>Mark Walker</dc:creator>
  <cp:lastModifiedBy>mwalker</cp:lastModifiedBy>
  <cp:revision>9</cp:revision>
  <dcterms:created xsi:type="dcterms:W3CDTF">2006-08-16T00:00:00Z</dcterms:created>
  <dcterms:modified xsi:type="dcterms:W3CDTF">2012-09-06T07:22:30Z</dcterms:modified>
</cp:coreProperties>
</file>