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447" r:id="rId3"/>
    <p:sldId id="448" r:id="rId4"/>
    <p:sldId id="449" r:id="rId5"/>
    <p:sldId id="446" r:id="rId6"/>
    <p:sldId id="450" r:id="rId7"/>
    <p:sldId id="451" r:id="rId8"/>
    <p:sldId id="452" r:id="rId9"/>
    <p:sldId id="411" r:id="rId10"/>
  </p:sldIdLst>
  <p:sldSz cx="9144000" cy="6858000" type="screen4x3"/>
  <p:notesSz cx="6648450" cy="9896475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59FB9"/>
    <a:srgbClr val="77777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6" autoAdjust="0"/>
    <p:restoredTop sz="94703" autoAdjust="0"/>
  </p:normalViewPr>
  <p:slideViewPr>
    <p:cSldViewPr snapToGrid="0">
      <p:cViewPr>
        <p:scale>
          <a:sx n="80" d="100"/>
          <a:sy n="80" d="100"/>
        </p:scale>
        <p:origin x="-222" y="-336"/>
      </p:cViewPr>
      <p:guideLst>
        <p:guide orient="horz" pos="32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42" tIns="45121" rIns="90242" bIns="45121" numCol="1" anchor="t" anchorCtr="0" compatLnSpc="1">
            <a:prstTxWarp prst="textNoShape">
              <a:avLst/>
            </a:prstTxWarp>
          </a:bodyPr>
          <a:lstStyle>
            <a:lvl1pPr algn="l" defTabSz="90170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8725" y="0"/>
            <a:ext cx="287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42" tIns="45121" rIns="90242" bIns="45121" numCol="1" anchor="t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1175"/>
            <a:ext cx="287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42" tIns="45121" rIns="90242" bIns="45121" numCol="1" anchor="b" anchorCtr="0" compatLnSpc="1">
            <a:prstTxWarp prst="textNoShape">
              <a:avLst/>
            </a:prstTxWarp>
          </a:bodyPr>
          <a:lstStyle>
            <a:lvl1pPr algn="l" defTabSz="90170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8725" y="9401175"/>
            <a:ext cx="287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42" tIns="45121" rIns="90242" bIns="45121" numCol="1" anchor="b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pPr>
              <a:defRPr/>
            </a:pPr>
            <a:fld id="{DFB120CB-EF52-4AF8-9D5A-775C1A189E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9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2950"/>
            <a:ext cx="4946650" cy="37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700588"/>
            <a:ext cx="5318125" cy="445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9588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399588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5E082FCF-5D82-4D91-B6FE-35399B314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58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39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66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568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096000"/>
            <a:ext cx="72771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66800"/>
            <a:ext cx="3810000" cy="304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3810000" cy="144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667000"/>
            <a:ext cx="3810000" cy="144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74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222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04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68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1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341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13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782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ppt_base_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6096000"/>
            <a:ext cx="7277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584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859FB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har char="•"/>
              <a:defRPr sz="2100">
                <a:solidFill>
                  <a:srgbClr val="859FB9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mtClean="0"/>
          </a:p>
        </p:txBody>
      </p:sp>
      <p:pic>
        <p:nvPicPr>
          <p:cNvPr id="4108" name="Picture 12" descr="ppt_bas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greg\Videos\Desktop\magnif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74" y="-68779"/>
            <a:ext cx="3678876" cy="367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DROPS Focus Groups</a:t>
            </a:r>
            <a:endParaRPr lang="en-US" alt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5627" y="242951"/>
            <a:ext cx="7742711" cy="68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0">
              <a:spcAft>
                <a:spcPct val="45000"/>
              </a:spcAft>
              <a:buNone/>
            </a:pPr>
            <a:r>
              <a:rPr lang="en-GB" altLang="en-US" sz="3200" b="1" kern="0" dirty="0" smtClean="0">
                <a:solidFill>
                  <a:schemeClr val="tx1"/>
                </a:solidFill>
              </a:rPr>
              <a:t>DROPS </a:t>
            </a:r>
            <a:r>
              <a:rPr lang="en-GB" altLang="en-US" sz="3200" b="1" kern="0" dirty="0" smtClean="0">
                <a:solidFill>
                  <a:schemeClr val="tx1"/>
                </a:solidFill>
              </a:rPr>
              <a:t>Focus </a:t>
            </a:r>
            <a:r>
              <a:rPr lang="en-GB" altLang="en-US" sz="3200" b="1" kern="0" dirty="0" smtClean="0">
                <a:solidFill>
                  <a:schemeClr val="tx1"/>
                </a:solidFill>
              </a:rPr>
              <a:t>Groups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35627" y="1442750"/>
            <a:ext cx="7968344" cy="3164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368300">
              <a:spcBef>
                <a:spcPts val="1200"/>
              </a:spcBef>
              <a:spcAft>
                <a:spcPct val="45000"/>
              </a:spcAft>
            </a:pPr>
            <a:r>
              <a:rPr lang="en-GB" altLang="en-US" sz="2800" b="1" kern="0" dirty="0" smtClean="0">
                <a:solidFill>
                  <a:schemeClr val="tx1"/>
                </a:solidFill>
              </a:rPr>
              <a:t>Human Factors </a:t>
            </a:r>
            <a:endParaRPr lang="en-GB" altLang="en-US" sz="2800" kern="0" dirty="0" smtClean="0">
              <a:solidFill>
                <a:schemeClr val="tx1"/>
              </a:solidFill>
            </a:endParaRPr>
          </a:p>
          <a:p>
            <a:pPr marL="723900" indent="-368300">
              <a:spcBef>
                <a:spcPts val="1200"/>
              </a:spcBef>
              <a:spcAft>
                <a:spcPct val="45000"/>
              </a:spcAft>
            </a:pPr>
            <a:r>
              <a:rPr lang="en-GB" altLang="en-US" sz="2800" b="1" kern="0" dirty="0" smtClean="0">
                <a:solidFill>
                  <a:schemeClr val="tx1"/>
                </a:solidFill>
              </a:rPr>
              <a:t>Maintenance &amp; Inspection</a:t>
            </a:r>
            <a:r>
              <a:rPr lang="en-GB" altLang="en-US" sz="2800" kern="0" dirty="0" smtClean="0">
                <a:solidFill>
                  <a:schemeClr val="tx1"/>
                </a:solidFill>
              </a:rPr>
              <a:t> of Secondary </a:t>
            </a:r>
            <a:br>
              <a:rPr lang="en-GB" altLang="en-US" sz="2800" kern="0" dirty="0" smtClean="0">
                <a:solidFill>
                  <a:schemeClr val="tx1"/>
                </a:solidFill>
              </a:rPr>
            </a:br>
            <a:r>
              <a:rPr lang="en-GB" altLang="en-US" sz="2800" kern="0" dirty="0" smtClean="0">
                <a:solidFill>
                  <a:schemeClr val="tx1"/>
                </a:solidFill>
              </a:rPr>
              <a:t>Retention and Secondary Securing </a:t>
            </a:r>
          </a:p>
          <a:p>
            <a:pPr marL="723900" indent="-368300">
              <a:spcBef>
                <a:spcPts val="1200"/>
              </a:spcBef>
              <a:spcAft>
                <a:spcPct val="45000"/>
              </a:spcAft>
            </a:pPr>
            <a:r>
              <a:rPr lang="en-GB" altLang="en-US" sz="2800" kern="0" dirty="0" smtClean="0">
                <a:solidFill>
                  <a:schemeClr val="tx1"/>
                </a:solidFill>
              </a:rPr>
              <a:t>Communicating DROPS Best Practice through </a:t>
            </a:r>
            <a:r>
              <a:rPr lang="en-GB" altLang="en-US" sz="2800" b="1" kern="0" dirty="0" smtClean="0">
                <a:solidFill>
                  <a:schemeClr val="tx1"/>
                </a:solidFill>
              </a:rPr>
              <a:t>Supply </a:t>
            </a:r>
            <a:r>
              <a:rPr lang="en-GB" altLang="en-US" sz="2800" b="1" kern="0" dirty="0" smtClean="0">
                <a:solidFill>
                  <a:schemeClr val="tx1"/>
                </a:solidFill>
              </a:rPr>
              <a:t>Chain</a:t>
            </a:r>
            <a:r>
              <a:rPr lang="en-GB" altLang="en-US" sz="2800" kern="0" dirty="0" smtClean="0">
                <a:solidFill>
                  <a:schemeClr val="tx1"/>
                </a:solidFill>
              </a:rPr>
              <a:t> (to Manufacturers)</a:t>
            </a:r>
          </a:p>
        </p:txBody>
      </p:sp>
    </p:spTree>
    <p:extLst>
      <p:ext uri="{BB962C8B-B14F-4D97-AF65-F5344CB8AC3E}">
        <p14:creationId xmlns:p14="http://schemas.microsoft.com/office/powerpoint/2010/main" val="6770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DROPS Focus Groups</a:t>
            </a:r>
            <a:endParaRPr lang="en-US" alt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84070" y="242951"/>
            <a:ext cx="5783283" cy="68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0">
              <a:spcAft>
                <a:spcPct val="45000"/>
              </a:spcAft>
              <a:buNone/>
            </a:pPr>
            <a:r>
              <a:rPr lang="en-GB" altLang="en-US" sz="3200" b="1" kern="0" dirty="0" smtClean="0">
                <a:solidFill>
                  <a:schemeClr val="tx1"/>
                </a:solidFill>
              </a:rPr>
              <a:t>DORIS </a:t>
            </a:r>
            <a:r>
              <a:rPr lang="en-GB" altLang="en-US" sz="3200" b="1" kern="0" dirty="0" smtClean="0">
                <a:solidFill>
                  <a:schemeClr val="tx1"/>
                </a:solidFill>
              </a:rPr>
              <a:t>Focus </a:t>
            </a:r>
            <a:r>
              <a:rPr lang="en-GB" altLang="en-US" sz="3200" b="1" kern="0" dirty="0" smtClean="0">
                <a:solidFill>
                  <a:schemeClr val="tx1"/>
                </a:solidFill>
              </a:rPr>
              <a:t>Group 2016</a:t>
            </a:r>
            <a:endParaRPr lang="en-GB" altLang="en-US" sz="3200" b="1" kern="0" dirty="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136571" y="1151907"/>
            <a:ext cx="5688280" cy="424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368300">
              <a:spcAft>
                <a:spcPct val="45000"/>
              </a:spcAft>
            </a:pPr>
            <a:r>
              <a:rPr lang="en-GB" altLang="en-US" b="1" kern="0" dirty="0" smtClean="0">
                <a:solidFill>
                  <a:schemeClr val="tx1"/>
                </a:solidFill>
              </a:rPr>
              <a:t>Database stabilised and being used</a:t>
            </a:r>
          </a:p>
          <a:p>
            <a:pPr marL="723900" indent="-368300">
              <a:spcAft>
                <a:spcPct val="45000"/>
              </a:spcAft>
            </a:pPr>
            <a:r>
              <a:rPr lang="en-GB" altLang="en-US" b="1" kern="0" dirty="0" smtClean="0">
                <a:solidFill>
                  <a:schemeClr val="tx1"/>
                </a:solidFill>
              </a:rPr>
              <a:t>Discussions held with Key Users</a:t>
            </a:r>
          </a:p>
          <a:p>
            <a:pPr marL="723900" indent="-368300">
              <a:spcAft>
                <a:spcPct val="45000"/>
              </a:spcAft>
            </a:pPr>
            <a:r>
              <a:rPr lang="en-GB" altLang="en-US" b="1" kern="0" dirty="0" smtClean="0">
                <a:solidFill>
                  <a:schemeClr val="tx1"/>
                </a:solidFill>
              </a:rPr>
              <a:t>Build not fit for Future purpose</a:t>
            </a:r>
          </a:p>
          <a:p>
            <a:pPr marL="723900" indent="-368300">
              <a:spcAft>
                <a:spcPct val="45000"/>
              </a:spcAft>
            </a:pPr>
            <a:r>
              <a:rPr lang="en-GB" altLang="en-US" b="1" kern="0" dirty="0" smtClean="0">
                <a:solidFill>
                  <a:schemeClr val="tx1"/>
                </a:solidFill>
              </a:rPr>
              <a:t>New build discussed with specialists</a:t>
            </a:r>
          </a:p>
          <a:p>
            <a:pPr marL="723900" indent="-368300">
              <a:spcAft>
                <a:spcPct val="45000"/>
              </a:spcAft>
            </a:pPr>
            <a:r>
              <a:rPr lang="en-GB" altLang="en-US" b="1" kern="0" dirty="0" smtClean="0">
                <a:solidFill>
                  <a:schemeClr val="tx1"/>
                </a:solidFill>
              </a:rPr>
              <a:t>Establish Focus Group to address: </a:t>
            </a:r>
          </a:p>
          <a:p>
            <a:pPr marL="1123950" lvl="1" indent="-368300">
              <a:spcAft>
                <a:spcPts val="600"/>
              </a:spcAft>
            </a:pPr>
            <a:r>
              <a:rPr lang="en-GB" altLang="en-US" sz="2000" b="1" kern="0" dirty="0" smtClean="0">
                <a:solidFill>
                  <a:schemeClr val="tx1"/>
                </a:solidFill>
              </a:rPr>
              <a:t>Broader engagement and support</a:t>
            </a:r>
          </a:p>
          <a:p>
            <a:pPr marL="1123950" lvl="1" indent="-368300">
              <a:spcAft>
                <a:spcPts val="600"/>
              </a:spcAft>
            </a:pPr>
            <a:r>
              <a:rPr lang="en-GB" altLang="en-US" sz="2000" b="1" kern="0" dirty="0" smtClean="0"/>
              <a:t>Scope, Functionality and Maintenance</a:t>
            </a:r>
          </a:p>
          <a:p>
            <a:pPr marL="1123950" lvl="1" indent="-368300">
              <a:spcAft>
                <a:spcPts val="600"/>
              </a:spcAft>
            </a:pPr>
            <a:r>
              <a:rPr lang="en-GB" altLang="en-US" sz="2000" b="1" kern="0" dirty="0" smtClean="0"/>
              <a:t>Finance </a:t>
            </a:r>
            <a:endParaRPr lang="en-GB" altLang="en-US" sz="2000" kern="0" dirty="0" smtClean="0">
              <a:solidFill>
                <a:schemeClr val="tx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88523">
            <a:off x="5788762" y="300555"/>
            <a:ext cx="5937662" cy="512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7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DROPS Focus Groups</a:t>
            </a:r>
            <a:endParaRPr lang="en-US" alt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5629" y="242952"/>
            <a:ext cx="7742711" cy="68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0">
              <a:spcAft>
                <a:spcPct val="45000"/>
              </a:spcAft>
              <a:buNone/>
            </a:pPr>
            <a:r>
              <a:rPr lang="en-GB" altLang="en-US" sz="3200" b="1" kern="0" dirty="0" smtClean="0">
                <a:solidFill>
                  <a:schemeClr val="tx1"/>
                </a:solidFill>
              </a:rPr>
              <a:t>Reliable Securing Focus Group</a:t>
            </a:r>
            <a:endParaRPr lang="en-GB" altLang="en-US" sz="3200" b="1" kern="0" dirty="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558140" y="926279"/>
            <a:ext cx="7267700" cy="495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sz="2100" b="1" dirty="0" smtClean="0">
                <a:solidFill>
                  <a:schemeClr val="tx1"/>
                </a:solidFill>
              </a:rPr>
              <a:t>First Focus Group Meeting held this week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sz="2100" b="1" dirty="0" smtClean="0">
                <a:solidFill>
                  <a:schemeClr val="tx1"/>
                </a:solidFill>
              </a:rPr>
              <a:t>Discussed comments gathered from last Forum and major comments on file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sz="2100" b="1" dirty="0" smtClean="0">
                <a:solidFill>
                  <a:schemeClr val="tx1"/>
                </a:solidFill>
              </a:rPr>
              <a:t>Established “owners” for review of individual sections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sz="2100" b="1" dirty="0" smtClean="0">
                <a:solidFill>
                  <a:schemeClr val="tx1"/>
                </a:solidFill>
              </a:rPr>
              <a:t>Section Owners to review comments, seek </a:t>
            </a:r>
            <a:r>
              <a:rPr lang="en-GB" sz="2100" b="1" dirty="0">
                <a:solidFill>
                  <a:schemeClr val="tx1"/>
                </a:solidFill>
              </a:rPr>
              <a:t>further input and specialist </a:t>
            </a:r>
            <a:r>
              <a:rPr lang="en-GB" sz="2100" b="1" dirty="0" smtClean="0">
                <a:solidFill>
                  <a:schemeClr val="tx1"/>
                </a:solidFill>
              </a:rPr>
              <a:t>consultation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sz="2100" b="1" dirty="0"/>
              <a:t>Section Owners to present update recommendations at next Focus Group meeting on April 28</a:t>
            </a:r>
            <a:r>
              <a:rPr lang="en-GB" sz="2100" b="1" baseline="30000" dirty="0"/>
              <a:t>th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sz="2100" b="1" dirty="0" smtClean="0"/>
              <a:t>Goal to complete update December 2016 and publish new booklets January 2017</a:t>
            </a:r>
            <a:endParaRPr lang="en-GB" sz="2100" b="1" baseline="30000" dirty="0" smtClean="0">
              <a:solidFill>
                <a:schemeClr val="tx1"/>
              </a:solidFill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723900" indent="-368300">
              <a:spcAft>
                <a:spcPct val="45000"/>
              </a:spcAft>
            </a:pPr>
            <a:endParaRPr lang="en-GB" altLang="en-US" kern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437" y="105612"/>
            <a:ext cx="2268593" cy="319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71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DROPS Focus Groups</a:t>
            </a:r>
            <a:endParaRPr lang="en-US" alt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5629" y="242952"/>
            <a:ext cx="7742711" cy="68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0">
              <a:spcAft>
                <a:spcPct val="45000"/>
              </a:spcAft>
              <a:buNone/>
            </a:pPr>
            <a:r>
              <a:rPr lang="en-GB" altLang="en-US" sz="3200" b="1" kern="0" dirty="0" smtClean="0">
                <a:solidFill>
                  <a:schemeClr val="tx1"/>
                </a:solidFill>
              </a:rPr>
              <a:t>Reliable Securing Focus Group</a:t>
            </a:r>
            <a:endParaRPr lang="en-GB" altLang="en-US" sz="3200" b="1" kern="0" dirty="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7506" y="896485"/>
            <a:ext cx="6543304" cy="436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GB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High </a:t>
            </a:r>
            <a:r>
              <a:rPr lang="en-GB" b="1" dirty="0">
                <a:solidFill>
                  <a:schemeClr val="tx1"/>
                </a:solidFill>
              </a:rPr>
              <a:t>level guidance document, </a:t>
            </a:r>
            <a:r>
              <a:rPr lang="en-GB" b="1" dirty="0" smtClean="0">
                <a:solidFill>
                  <a:schemeClr val="tx1"/>
                </a:solidFill>
              </a:rPr>
              <a:t>best </a:t>
            </a:r>
            <a:r>
              <a:rPr lang="en-GB" b="1" dirty="0">
                <a:solidFill>
                  <a:schemeClr val="tx1"/>
                </a:solidFill>
              </a:rPr>
              <a:t>practice as agreed by </a:t>
            </a:r>
            <a:r>
              <a:rPr lang="en-GB" b="1" dirty="0" smtClean="0">
                <a:solidFill>
                  <a:schemeClr val="tx1"/>
                </a:solidFill>
              </a:rPr>
              <a:t>DROPS members.</a:t>
            </a:r>
            <a:r>
              <a:rPr lang="en-GB" b="1" dirty="0">
                <a:solidFill>
                  <a:schemeClr val="tx1"/>
                </a:solidFill>
              </a:rPr>
              <a:t>  </a:t>
            </a:r>
            <a:r>
              <a:rPr lang="en-GB" b="1" dirty="0" smtClean="0">
                <a:solidFill>
                  <a:schemeClr val="tx1"/>
                </a:solidFill>
              </a:rPr>
              <a:t>(No standard </a:t>
            </a:r>
            <a:r>
              <a:rPr lang="en-GB" b="1" dirty="0">
                <a:solidFill>
                  <a:schemeClr val="tx1"/>
                </a:solidFill>
              </a:rPr>
              <a:t>or </a:t>
            </a:r>
            <a:r>
              <a:rPr lang="en-GB" b="1" dirty="0" smtClean="0">
                <a:solidFill>
                  <a:schemeClr val="tx1"/>
                </a:solidFill>
              </a:rPr>
              <a:t>formal </a:t>
            </a:r>
            <a:r>
              <a:rPr lang="en-GB" b="1" dirty="0">
                <a:solidFill>
                  <a:schemeClr val="tx1"/>
                </a:solidFill>
              </a:rPr>
              <a:t>requirement, just </a:t>
            </a:r>
            <a:r>
              <a:rPr lang="en-GB" b="1" dirty="0" smtClean="0">
                <a:solidFill>
                  <a:schemeClr val="tx1"/>
                </a:solidFill>
              </a:rPr>
              <a:t>recommendations)</a:t>
            </a:r>
            <a:r>
              <a:rPr lang="en-GB" b="1" dirty="0">
                <a:solidFill>
                  <a:schemeClr val="tx1"/>
                </a:solidFill>
              </a:rPr>
              <a:t> 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Avoid product names in favour </a:t>
            </a:r>
            <a:r>
              <a:rPr lang="en-GB" b="1" dirty="0">
                <a:solidFill>
                  <a:schemeClr val="tx1"/>
                </a:solidFill>
              </a:rPr>
              <a:t>of </a:t>
            </a:r>
            <a:r>
              <a:rPr lang="en-GB" b="1" dirty="0" smtClean="0">
                <a:solidFill>
                  <a:schemeClr val="tx1"/>
                </a:solidFill>
              </a:rPr>
              <a:t>function or method descriptions </a:t>
            </a:r>
            <a:endParaRPr lang="en-GB" b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10</a:t>
            </a:r>
            <a:r>
              <a:rPr lang="en-GB" b="1" dirty="0">
                <a:solidFill>
                  <a:schemeClr val="tx1"/>
                </a:solidFill>
              </a:rPr>
              <a:t>% </a:t>
            </a:r>
            <a:r>
              <a:rPr lang="en-GB" b="1" dirty="0" smtClean="0">
                <a:solidFill>
                  <a:schemeClr val="tx1"/>
                </a:solidFill>
              </a:rPr>
              <a:t>additional content - new </a:t>
            </a:r>
            <a:r>
              <a:rPr lang="en-GB" b="1" dirty="0">
                <a:solidFill>
                  <a:schemeClr val="tx1"/>
                </a:solidFill>
              </a:rPr>
              <a:t>equipment types </a:t>
            </a:r>
            <a:endParaRPr lang="en-GB" b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Retain pocket-book </a:t>
            </a:r>
            <a:r>
              <a:rPr lang="en-GB" b="1" dirty="0">
                <a:solidFill>
                  <a:schemeClr val="tx1"/>
                </a:solidFill>
              </a:rPr>
              <a:t>format with </a:t>
            </a:r>
            <a:r>
              <a:rPr lang="en-GB" b="1" dirty="0" smtClean="0">
                <a:solidFill>
                  <a:schemeClr val="tx1"/>
                </a:solidFill>
              </a:rPr>
              <a:t>members receiving </a:t>
            </a:r>
            <a:r>
              <a:rPr lang="en-GB" b="1" dirty="0">
                <a:solidFill>
                  <a:schemeClr val="tx1"/>
                </a:solidFill>
              </a:rPr>
              <a:t>high resolution electronic </a:t>
            </a:r>
            <a:r>
              <a:rPr lang="en-GB" b="1" dirty="0" smtClean="0">
                <a:solidFill>
                  <a:schemeClr val="tx1"/>
                </a:solidFill>
              </a:rPr>
              <a:t>versions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Explore print and production cost models, including sponsorship opportunities</a:t>
            </a:r>
            <a:endParaRPr lang="en-GB" b="1" dirty="0">
              <a:solidFill>
                <a:schemeClr val="tx1"/>
              </a:solidFill>
            </a:endParaRPr>
          </a:p>
          <a:p>
            <a:pPr marL="723900" indent="-368300">
              <a:spcAft>
                <a:spcPct val="45000"/>
              </a:spcAft>
            </a:pPr>
            <a:endParaRPr lang="en-GB" altLang="en-US" kern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813" y="129252"/>
            <a:ext cx="2161837" cy="304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2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DROPS Focus Groups</a:t>
            </a:r>
            <a:endParaRPr lang="en-US" alt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5629" y="242952"/>
            <a:ext cx="7742711" cy="68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0">
              <a:spcAft>
                <a:spcPct val="45000"/>
              </a:spcAft>
              <a:buNone/>
            </a:pPr>
            <a:r>
              <a:rPr lang="en-GB" altLang="en-US" sz="3200" b="1" kern="0" dirty="0" smtClean="0">
                <a:solidFill>
                  <a:schemeClr val="tx1"/>
                </a:solidFill>
              </a:rPr>
              <a:t>Reliable Securing Focus Group</a:t>
            </a:r>
            <a:endParaRPr lang="en-GB" altLang="en-US" sz="3200" b="1" kern="0" dirty="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877" y="896484"/>
            <a:ext cx="6923315" cy="466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GB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Still opportunity for members to suggest input </a:t>
            </a:r>
            <a:br>
              <a:rPr lang="en-GB" b="1" dirty="0" smtClean="0">
                <a:solidFill>
                  <a:schemeClr val="tx1"/>
                </a:solidFill>
              </a:rPr>
            </a:br>
            <a:r>
              <a:rPr lang="en-GB" b="1" dirty="0" smtClean="0">
                <a:solidFill>
                  <a:schemeClr val="tx1"/>
                </a:solidFill>
              </a:rPr>
              <a:t>or changes (to admin@dropsonline.org)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Please support calls to broader membership for input from the review team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Review “gateways” with Focus Group and Steering Committee</a:t>
            </a:r>
            <a:r>
              <a:rPr lang="en-GB" b="1" dirty="0">
                <a:solidFill>
                  <a:schemeClr val="tx1"/>
                </a:solidFill>
              </a:rPr>
              <a:t> 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Draft challenge and comment opportunities for all members including Regional Chapters through DROPS Focal Points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All decision making and approvals by majority consensus</a:t>
            </a:r>
            <a:endParaRPr lang="en-GB" b="1" dirty="0">
              <a:solidFill>
                <a:schemeClr val="tx1"/>
              </a:solidFill>
            </a:endParaRPr>
          </a:p>
          <a:p>
            <a:pPr marL="723900" indent="-368300">
              <a:spcAft>
                <a:spcPct val="45000"/>
              </a:spcAft>
            </a:pPr>
            <a:endParaRPr lang="en-GB" altLang="en-US" kern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433" y="133352"/>
            <a:ext cx="2161837" cy="304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5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DROPS Focus Groups</a:t>
            </a:r>
            <a:endParaRPr lang="en-US" alt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5629" y="242952"/>
            <a:ext cx="7742711" cy="68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0">
              <a:spcAft>
                <a:spcPct val="45000"/>
              </a:spcAft>
              <a:buNone/>
            </a:pPr>
            <a:r>
              <a:rPr lang="en-GB" altLang="en-US" sz="3200" b="1" kern="0" dirty="0" smtClean="0">
                <a:solidFill>
                  <a:schemeClr val="tx1"/>
                </a:solidFill>
              </a:rPr>
              <a:t>Best Practice Updates 2016</a:t>
            </a:r>
            <a:endParaRPr lang="en-GB" altLang="en-US" sz="3200" b="1" kern="0" dirty="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876" y="1038988"/>
            <a:ext cx="6923315" cy="466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As a follow-on from update of Reliable Securing, we will update all DROPS Best Practices:</a:t>
            </a:r>
          </a:p>
          <a:p>
            <a:pPr marL="800100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-  Tools at Height</a:t>
            </a:r>
          </a:p>
          <a:p>
            <a:pPr marL="800100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-  Red Zones</a:t>
            </a:r>
          </a:p>
          <a:p>
            <a:pPr marL="800100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-  Dropped Object Surveys</a:t>
            </a:r>
          </a:p>
          <a:p>
            <a:pPr marL="800100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-  Pre-task Checks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Potential new Best Practices or Guidance Documents may also emerge from review, </a:t>
            </a:r>
            <a:r>
              <a:rPr lang="en-GB" b="1" dirty="0" err="1" smtClean="0">
                <a:solidFill>
                  <a:schemeClr val="tx1"/>
                </a:solidFill>
              </a:rPr>
              <a:t>eg</a:t>
            </a:r>
            <a:r>
              <a:rPr lang="en-GB" b="1" dirty="0" smtClean="0">
                <a:solidFill>
                  <a:schemeClr val="tx1"/>
                </a:solidFill>
              </a:rPr>
              <a:t>:</a:t>
            </a:r>
          </a:p>
          <a:p>
            <a:pPr marL="800100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000" dirty="0"/>
              <a:t>-  </a:t>
            </a:r>
            <a:r>
              <a:rPr lang="en-GB" sz="2000" dirty="0" smtClean="0"/>
              <a:t>Man-riding</a:t>
            </a:r>
            <a:endParaRPr lang="en-GB" sz="2000" dirty="0"/>
          </a:p>
          <a:p>
            <a:pPr marL="800100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000" dirty="0"/>
              <a:t>-  </a:t>
            </a:r>
            <a:r>
              <a:rPr lang="en-GB" sz="2000" dirty="0" smtClean="0"/>
              <a:t>Rigging Equipment (hooks, devices, slings </a:t>
            </a:r>
            <a:r>
              <a:rPr lang="en-GB" sz="2000" dirty="0" err="1" smtClean="0"/>
              <a:t>etc</a:t>
            </a:r>
            <a:r>
              <a:rPr lang="en-GB" sz="2000" dirty="0" smtClean="0"/>
              <a:t>)</a:t>
            </a:r>
            <a:endParaRPr lang="en-GB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Opportunity for all to submit any comment or input on above (admin@dropsonline.org) 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433" y="133352"/>
            <a:ext cx="2161837" cy="304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4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greg\Videos\Desktop\magnif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74" y="-68779"/>
            <a:ext cx="3678876" cy="367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DROPS Focus Groups</a:t>
            </a:r>
            <a:endParaRPr lang="en-US" alt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5627" y="242951"/>
            <a:ext cx="7742711" cy="68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0">
              <a:spcAft>
                <a:spcPct val="45000"/>
              </a:spcAft>
              <a:buNone/>
            </a:pPr>
            <a:r>
              <a:rPr lang="en-GB" altLang="en-US" sz="3200" b="1" kern="0" dirty="0" smtClean="0">
                <a:solidFill>
                  <a:schemeClr val="tx1"/>
                </a:solidFill>
              </a:rPr>
              <a:t>DROPS </a:t>
            </a:r>
            <a:r>
              <a:rPr lang="en-GB" altLang="en-US" sz="3200" b="1" kern="0" dirty="0" smtClean="0">
                <a:solidFill>
                  <a:schemeClr val="tx1"/>
                </a:solidFill>
              </a:rPr>
              <a:t>Focus Groups 2016</a:t>
            </a:r>
            <a:endParaRPr lang="en-GB" altLang="en-US" sz="3200" b="1" kern="0" dirty="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148444" y="1347748"/>
            <a:ext cx="8235540" cy="392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859FB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368300">
              <a:spcBef>
                <a:spcPts val="1200"/>
              </a:spcBef>
              <a:spcAft>
                <a:spcPct val="45000"/>
              </a:spcAft>
            </a:pPr>
            <a:r>
              <a:rPr lang="en-GB" altLang="en-US" sz="2800" b="1" kern="0" dirty="0" smtClean="0">
                <a:solidFill>
                  <a:schemeClr val="tx1"/>
                </a:solidFill>
              </a:rPr>
              <a:t>Already a full and challenging</a:t>
            </a:r>
            <a:br>
              <a:rPr lang="en-GB" altLang="en-US" sz="2800" b="1" kern="0" dirty="0" smtClean="0">
                <a:solidFill>
                  <a:schemeClr val="tx1"/>
                </a:solidFill>
              </a:rPr>
            </a:br>
            <a:r>
              <a:rPr lang="en-GB" altLang="en-US" sz="2800" b="1" kern="0" dirty="0" smtClean="0">
                <a:solidFill>
                  <a:schemeClr val="tx1"/>
                </a:solidFill>
              </a:rPr>
              <a:t>schedule for 2016</a:t>
            </a:r>
          </a:p>
          <a:p>
            <a:pPr marL="723900" indent="-368300">
              <a:spcBef>
                <a:spcPts val="1200"/>
              </a:spcBef>
              <a:spcAft>
                <a:spcPct val="45000"/>
              </a:spcAft>
            </a:pPr>
            <a:r>
              <a:rPr lang="en-GB" altLang="en-US" sz="2800" b="1" kern="0" dirty="0" smtClean="0">
                <a:solidFill>
                  <a:schemeClr val="tx1"/>
                </a:solidFill>
              </a:rPr>
              <a:t>Possible new Focus Group (by delegate consensus) at September Forum</a:t>
            </a:r>
            <a:r>
              <a:rPr lang="en-GB" altLang="en-US" sz="2800" b="1" kern="0" dirty="0" smtClean="0">
                <a:solidFill>
                  <a:schemeClr val="tx1"/>
                </a:solidFill>
              </a:rPr>
              <a:t> </a:t>
            </a:r>
            <a:endParaRPr lang="en-GB" altLang="en-US" sz="2800" kern="0" dirty="0" smtClean="0">
              <a:solidFill>
                <a:schemeClr val="tx1"/>
              </a:solidFill>
            </a:endParaRPr>
          </a:p>
          <a:p>
            <a:pPr marL="723900" indent="-368300">
              <a:spcBef>
                <a:spcPts val="1200"/>
              </a:spcBef>
              <a:spcAft>
                <a:spcPct val="45000"/>
              </a:spcAft>
            </a:pPr>
            <a:r>
              <a:rPr lang="en-GB" altLang="en-US" sz="2800" b="1" kern="0" dirty="0" smtClean="0">
                <a:solidFill>
                  <a:schemeClr val="tx1"/>
                </a:solidFill>
              </a:rPr>
              <a:t>At any time, members can suggest “quick hit” improvements, communications or products (to admin@dropsonline.org)</a:t>
            </a:r>
            <a:endParaRPr lang="en-GB" altLang="en-US" sz="280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pt_base_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466725" y="504825"/>
            <a:ext cx="8296275" cy="5753100"/>
            <a:chOff x="294" y="318"/>
            <a:chExt cx="5226" cy="3624"/>
          </a:xfrm>
        </p:grpSpPr>
        <p:sp>
          <p:nvSpPr>
            <p:cNvPr id="16388" name="Rectangle 3"/>
            <p:cNvSpPr>
              <a:spLocks noChangeArrowheads="1"/>
            </p:cNvSpPr>
            <p:nvPr/>
          </p:nvSpPr>
          <p:spPr bwMode="auto">
            <a:xfrm>
              <a:off x="3631" y="3682"/>
              <a:ext cx="1889" cy="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har char="•"/>
                <a:defRPr sz="2100">
                  <a:solidFill>
                    <a:srgbClr val="859FB9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/>
                <a:t>www.</a:t>
              </a:r>
              <a:r>
                <a:rPr lang="en-US" altLang="en-US">
                  <a:solidFill>
                    <a:schemeClr val="bg1"/>
                  </a:solidFill>
                  <a:latin typeface="Arial Black" pitchFamily="34" charset="0"/>
                </a:rPr>
                <a:t>dropsonline</a:t>
              </a:r>
              <a:r>
                <a:rPr lang="en-US" altLang="en-US"/>
                <a:t>.org</a:t>
              </a:r>
              <a:endParaRPr lang="en-GB" altLang="en-US"/>
            </a:p>
          </p:txBody>
        </p:sp>
        <p:pic>
          <p:nvPicPr>
            <p:cNvPr id="16389" name="Picture 4" descr="drops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455"/>
              <a:ext cx="1741" cy="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0" name="Picture 5" descr="stillHarmi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" y="318"/>
              <a:ext cx="3443" cy="1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1" name="Rectangle 3"/>
            <p:cNvSpPr>
              <a:spLocks noChangeArrowheads="1"/>
            </p:cNvSpPr>
            <p:nvPr/>
          </p:nvSpPr>
          <p:spPr bwMode="auto">
            <a:xfrm>
              <a:off x="2205" y="2711"/>
              <a:ext cx="3315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l">
                <a:spcBef>
                  <a:spcPct val="20000"/>
                </a:spcBef>
                <a:buChar char="•"/>
                <a:defRPr sz="2100">
                  <a:solidFill>
                    <a:srgbClr val="859FB9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endParaRPr lang="en-GB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2086229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4511</TotalTime>
  <Words>256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DROPS Focus Groups</vt:lpstr>
      <vt:lpstr>DROPS Focus Groups</vt:lpstr>
      <vt:lpstr>DROPS Focus Groups</vt:lpstr>
      <vt:lpstr>DROPS Focus Groups</vt:lpstr>
      <vt:lpstr>DROPS Focus Groups</vt:lpstr>
      <vt:lpstr>DROPS Focus Groups</vt:lpstr>
      <vt:lpstr>DROPS Focus Groups</vt:lpstr>
      <vt:lpstr>PowerPoint Presentation</vt:lpstr>
    </vt:vector>
  </TitlesOfParts>
  <Company>maxandco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DROPS</dc:title>
  <dc:creator>Silverdot</dc:creator>
  <cp:lastModifiedBy>Greg Reid</cp:lastModifiedBy>
  <cp:revision>445</cp:revision>
  <cp:lastPrinted>2012-12-05T13:22:42Z</cp:lastPrinted>
  <dcterms:created xsi:type="dcterms:W3CDTF">2003-01-30T13:59:42Z</dcterms:created>
  <dcterms:modified xsi:type="dcterms:W3CDTF">2016-02-24T13:34:58Z</dcterms:modified>
</cp:coreProperties>
</file>