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79" r:id="rId3"/>
    <p:sldId id="304" r:id="rId4"/>
    <p:sldId id="299" r:id="rId5"/>
    <p:sldId id="300" r:id="rId6"/>
    <p:sldId id="301" r:id="rId7"/>
    <p:sldId id="278" r:id="rId8"/>
    <p:sldId id="306" r:id="rId9"/>
    <p:sldId id="305" r:id="rId10"/>
    <p:sldId id="307" r:id="rId11"/>
    <p:sldId id="309" r:id="rId12"/>
    <p:sldId id="310" r:id="rId13"/>
    <p:sldId id="311" r:id="rId14"/>
  </p:sldIdLst>
  <p:sldSz cx="9144000" cy="6858000" type="screen4x3"/>
  <p:notesSz cx="6797675" cy="987425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0532"/>
    <a:srgbClr val="B303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3" autoAdjust="0"/>
    <p:restoredTop sz="94660" autoAdjust="0"/>
  </p:normalViewPr>
  <p:slideViewPr>
    <p:cSldViewPr>
      <p:cViewPr varScale="1">
        <p:scale>
          <a:sx n="73" d="100"/>
          <a:sy n="73" d="100"/>
        </p:scale>
        <p:origin x="-4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strRef>
              <c:f>Sheet1!$A$2:$A$11</c:f>
              <c:strCache>
                <c:ptCount val="10"/>
                <c:pt idx="0">
                  <c:v>&lt; 5</c:v>
                </c:pt>
                <c:pt idx="1">
                  <c:v>6 to 10</c:v>
                </c:pt>
                <c:pt idx="2">
                  <c:v>11 to 15</c:v>
                </c:pt>
                <c:pt idx="3">
                  <c:v>16 to 20</c:v>
                </c:pt>
                <c:pt idx="4">
                  <c:v>21 to 25</c:v>
                </c:pt>
                <c:pt idx="5">
                  <c:v>26 to 30</c:v>
                </c:pt>
                <c:pt idx="6">
                  <c:v>31 to 35</c:v>
                </c:pt>
                <c:pt idx="7">
                  <c:v>36 to 40</c:v>
                </c:pt>
                <c:pt idx="8">
                  <c:v>41 to 45</c:v>
                </c:pt>
                <c:pt idx="9">
                  <c:v>46 to 50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5</c:v>
                </c:pt>
                <c:pt idx="1">
                  <c:v>0</c:v>
                </c:pt>
                <c:pt idx="2">
                  <c:v>10</c:v>
                </c:pt>
                <c:pt idx="3">
                  <c:v>19</c:v>
                </c:pt>
                <c:pt idx="4">
                  <c:v>7</c:v>
                </c:pt>
                <c:pt idx="5">
                  <c:v>9</c:v>
                </c:pt>
                <c:pt idx="6">
                  <c:v>31</c:v>
                </c:pt>
                <c:pt idx="7">
                  <c:v>21</c:v>
                </c:pt>
                <c:pt idx="8">
                  <c:v>5</c:v>
                </c:pt>
                <c:pt idx="9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504384"/>
        <c:axId val="21505920"/>
      </c:barChart>
      <c:catAx>
        <c:axId val="21504384"/>
        <c:scaling>
          <c:orientation val="minMax"/>
        </c:scaling>
        <c:delete val="0"/>
        <c:axPos val="b"/>
        <c:majorTickMark val="out"/>
        <c:minorTickMark val="none"/>
        <c:tickLblPos val="nextTo"/>
        <c:crossAx val="21505920"/>
        <c:crosses val="autoZero"/>
        <c:auto val="1"/>
        <c:lblAlgn val="ctr"/>
        <c:lblOffset val="100"/>
        <c:noMultiLvlLbl val="0"/>
      </c:catAx>
      <c:valAx>
        <c:axId val="215059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5043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strRef>
              <c:f>Sheet1!$A$2:$A$11</c:f>
              <c:strCache>
                <c:ptCount val="10"/>
                <c:pt idx="0">
                  <c:v>&lt; 5</c:v>
                </c:pt>
                <c:pt idx="1">
                  <c:v>6 to 10</c:v>
                </c:pt>
                <c:pt idx="2">
                  <c:v>11 to 15</c:v>
                </c:pt>
                <c:pt idx="3">
                  <c:v>16 to 20</c:v>
                </c:pt>
                <c:pt idx="4">
                  <c:v>21 to 25</c:v>
                </c:pt>
                <c:pt idx="5">
                  <c:v>26 to 30</c:v>
                </c:pt>
                <c:pt idx="6">
                  <c:v>31 to 35</c:v>
                </c:pt>
                <c:pt idx="7">
                  <c:v>36 to 40</c:v>
                </c:pt>
                <c:pt idx="8">
                  <c:v>41 to 45</c:v>
                </c:pt>
                <c:pt idx="9">
                  <c:v>46 to 50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2</c:v>
                </c:pt>
                <c:pt idx="7">
                  <c:v>2</c:v>
                </c:pt>
                <c:pt idx="8">
                  <c:v>0</c:v>
                </c:pt>
                <c:pt idx="9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60864"/>
        <c:axId val="21462400"/>
      </c:barChart>
      <c:catAx>
        <c:axId val="21460864"/>
        <c:scaling>
          <c:orientation val="minMax"/>
        </c:scaling>
        <c:delete val="0"/>
        <c:axPos val="b"/>
        <c:majorTickMark val="out"/>
        <c:minorTickMark val="none"/>
        <c:tickLblPos val="nextTo"/>
        <c:crossAx val="21462400"/>
        <c:crosses val="autoZero"/>
        <c:auto val="1"/>
        <c:lblAlgn val="ctr"/>
        <c:lblOffset val="100"/>
        <c:noMultiLvlLbl val="0"/>
      </c:catAx>
      <c:valAx>
        <c:axId val="214624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4608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invertIfNegative val="0"/>
          <c:cat>
            <c:strRef>
              <c:f>Sheet1!$A$2:$A$11</c:f>
              <c:strCache>
                <c:ptCount val="10"/>
                <c:pt idx="0">
                  <c:v>&lt; 5</c:v>
                </c:pt>
                <c:pt idx="1">
                  <c:v>6 to 10</c:v>
                </c:pt>
                <c:pt idx="2">
                  <c:v>11 to 15</c:v>
                </c:pt>
                <c:pt idx="3">
                  <c:v>16 to 20</c:v>
                </c:pt>
                <c:pt idx="4">
                  <c:v>21 to 25</c:v>
                </c:pt>
                <c:pt idx="5">
                  <c:v>26 to 30</c:v>
                </c:pt>
                <c:pt idx="6">
                  <c:v>31 to 35</c:v>
                </c:pt>
                <c:pt idx="7">
                  <c:v>36 to 40</c:v>
                </c:pt>
                <c:pt idx="8">
                  <c:v>41 to 45</c:v>
                </c:pt>
                <c:pt idx="9">
                  <c:v>46 to 50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</c:v>
                </c:pt>
                <c:pt idx="1">
                  <c:v>0</c:v>
                </c:pt>
                <c:pt idx="2">
                  <c:v>8</c:v>
                </c:pt>
                <c:pt idx="3">
                  <c:v>14</c:v>
                </c:pt>
                <c:pt idx="4">
                  <c:v>7</c:v>
                </c:pt>
                <c:pt idx="5">
                  <c:v>8</c:v>
                </c:pt>
                <c:pt idx="6">
                  <c:v>28</c:v>
                </c:pt>
                <c:pt idx="7">
                  <c:v>18</c:v>
                </c:pt>
                <c:pt idx="8">
                  <c:v>5</c:v>
                </c:pt>
                <c:pt idx="9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91072"/>
        <c:axId val="21546112"/>
      </c:barChart>
      <c:catAx>
        <c:axId val="21491072"/>
        <c:scaling>
          <c:orientation val="minMax"/>
        </c:scaling>
        <c:delete val="0"/>
        <c:axPos val="b"/>
        <c:majorTickMark val="out"/>
        <c:minorTickMark val="none"/>
        <c:tickLblPos val="nextTo"/>
        <c:crossAx val="21546112"/>
        <c:crosses val="autoZero"/>
        <c:auto val="1"/>
        <c:lblAlgn val="ctr"/>
        <c:lblOffset val="100"/>
        <c:noMultiLvlLbl val="0"/>
      </c:catAx>
      <c:valAx>
        <c:axId val="21546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4910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576" cy="49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482" y="0"/>
            <a:ext cx="2946575" cy="49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485"/>
            <a:ext cx="2946576" cy="49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482" y="9378485"/>
            <a:ext cx="2946575" cy="49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29E70FA-CE04-4216-AC61-B34DAD3C1F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209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8"/>
          <p:cNvGraphicFramePr>
            <a:graphicFrameLocks noChangeAspect="1"/>
          </p:cNvGraphicFramePr>
          <p:nvPr userDrawn="1"/>
        </p:nvGraphicFramePr>
        <p:xfrm>
          <a:off x="7924800" y="457200"/>
          <a:ext cx="914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73" name="Photo Editor Photo" r:id="rId3" imgW="3400900" imgH="3419952" progId="MSPhotoEd.3">
                  <p:embed/>
                </p:oleObj>
              </mc:Choice>
              <mc:Fallback>
                <p:oleObj name="Photo Editor Photo" r:id="rId3" imgW="3400900" imgH="3419952" progId="MSPhotoEd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457200"/>
                        <a:ext cx="9144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Line 5"/>
          <p:cNvSpPr>
            <a:spLocks noChangeShapeType="1"/>
          </p:cNvSpPr>
          <p:nvPr userDrawn="1"/>
        </p:nvSpPr>
        <p:spPr bwMode="auto">
          <a:xfrm>
            <a:off x="0" y="1524000"/>
            <a:ext cx="9144000" cy="0"/>
          </a:xfrm>
          <a:prstGeom prst="line">
            <a:avLst/>
          </a:prstGeom>
          <a:noFill/>
          <a:ln w="15875">
            <a:solidFill>
              <a:srgbClr val="A705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" name="Text Box 6"/>
          <p:cNvSpPr txBox="1">
            <a:spLocks noChangeArrowheads="1"/>
          </p:cNvSpPr>
          <p:nvPr userDrawn="1"/>
        </p:nvSpPr>
        <p:spPr bwMode="auto">
          <a:xfrm>
            <a:off x="685800" y="598488"/>
            <a:ext cx="2438400" cy="696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40000"/>
              </a:lnSpc>
              <a:spcBef>
                <a:spcPct val="50000"/>
              </a:spcBef>
              <a:defRPr/>
            </a:pPr>
            <a:endParaRPr lang="en-GB" sz="1800" smtClean="0">
              <a:solidFill>
                <a:srgbClr val="FFFFFF"/>
              </a:solidFill>
              <a:latin typeface="L Helvetica Light" charset="0"/>
            </a:endParaRPr>
          </a:p>
          <a:p>
            <a:pPr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en-GB" sz="1800" smtClean="0">
                <a:solidFill>
                  <a:srgbClr val="FFFFFF"/>
                </a:solidFill>
                <a:latin typeface="Arial" charset="0"/>
              </a:rPr>
              <a:t>Health and Safety </a:t>
            </a:r>
          </a:p>
          <a:p>
            <a:pPr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en-GB" sz="1800" smtClean="0">
                <a:solidFill>
                  <a:srgbClr val="FFFFFF"/>
                </a:solidFill>
                <a:latin typeface="Arial" charset="0"/>
              </a:rPr>
              <a:t>Executive</a:t>
            </a:r>
            <a:endParaRPr lang="en-GB" smtClean="0">
              <a:latin typeface="Arial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 userDrawn="1"/>
        </p:nvSpPr>
        <p:spPr bwMode="auto">
          <a:xfrm>
            <a:off x="838200" y="609600"/>
            <a:ext cx="2438400" cy="69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40000"/>
              </a:lnSpc>
              <a:spcBef>
                <a:spcPct val="50000"/>
              </a:spcBef>
              <a:defRPr/>
            </a:pPr>
            <a:endParaRPr lang="en-GB" sz="1800" smtClean="0">
              <a:solidFill>
                <a:srgbClr val="A70532"/>
              </a:solidFill>
              <a:latin typeface="L Helvetica Light" charset="0"/>
            </a:endParaRPr>
          </a:p>
          <a:p>
            <a:pPr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en-GB" sz="1800" smtClean="0">
                <a:solidFill>
                  <a:srgbClr val="A70532"/>
                </a:solidFill>
                <a:latin typeface="Arial" charset="0"/>
              </a:rPr>
              <a:t>Health and Safety </a:t>
            </a:r>
          </a:p>
          <a:p>
            <a:pPr eaLnBrk="1" hangingPunct="1">
              <a:lnSpc>
                <a:spcPct val="40000"/>
              </a:lnSpc>
              <a:spcBef>
                <a:spcPct val="50000"/>
              </a:spcBef>
              <a:defRPr/>
            </a:pPr>
            <a:r>
              <a:rPr lang="en-GB" sz="1800" smtClean="0">
                <a:solidFill>
                  <a:srgbClr val="A70532"/>
                </a:solidFill>
                <a:latin typeface="Arial" charset="0"/>
              </a:rPr>
              <a:t>Executive</a:t>
            </a:r>
            <a:endParaRPr lang="en-GB" smtClean="0">
              <a:solidFill>
                <a:srgbClr val="A70532"/>
              </a:solidFill>
              <a:latin typeface="Arial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82738"/>
            <a:ext cx="7162800" cy="1998662"/>
          </a:xfrm>
        </p:spPr>
        <p:txBody>
          <a:bodyPr anchor="t"/>
          <a:lstStyle>
            <a:lvl1pPr>
              <a:lnSpc>
                <a:spcPct val="120000"/>
              </a:lnSpc>
              <a:defRPr sz="48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60800"/>
            <a:ext cx="5257800" cy="1752600"/>
          </a:xfrm>
        </p:spPr>
        <p:txBody>
          <a:bodyPr/>
          <a:lstStyle>
            <a:lvl1pPr marL="0" indent="0">
              <a:buFontTx/>
              <a:buNone/>
              <a:defRPr sz="3200"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64151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813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48375" y="608013"/>
            <a:ext cx="1800225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7700" y="608013"/>
            <a:ext cx="5248275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646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608013"/>
            <a:ext cx="6834188" cy="8461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827213"/>
            <a:ext cx="7162800" cy="4649787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1863067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1141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4313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7213"/>
            <a:ext cx="3505200" cy="4649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827213"/>
            <a:ext cx="3505200" cy="46497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378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1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343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5594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1166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895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608013"/>
            <a:ext cx="6834188" cy="84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7213"/>
            <a:ext cx="7162800" cy="464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 userDrawn="1"/>
        </p:nvSpPr>
        <p:spPr bwMode="auto">
          <a:xfrm>
            <a:off x="0" y="1524000"/>
            <a:ext cx="9144000" cy="0"/>
          </a:xfrm>
          <a:prstGeom prst="line">
            <a:avLst/>
          </a:prstGeom>
          <a:noFill/>
          <a:ln w="15875">
            <a:solidFill>
              <a:srgbClr val="A7053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029" name="Object 12"/>
          <p:cNvGraphicFramePr>
            <a:graphicFrameLocks noChangeAspect="1"/>
          </p:cNvGraphicFramePr>
          <p:nvPr userDrawn="1"/>
        </p:nvGraphicFramePr>
        <p:xfrm>
          <a:off x="7924800" y="457200"/>
          <a:ext cx="914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5" name="Photo Editor Photo" r:id="rId15" imgW="3400900" imgH="3419952" progId="MSPhotoEd.3">
                  <p:embed/>
                </p:oleObj>
              </mc:Choice>
              <mc:Fallback>
                <p:oleObj name="Photo Editor Photo" r:id="rId15" imgW="3400900" imgH="3419952" progId="MSPhotoEd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4800" y="457200"/>
                        <a:ext cx="9144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7053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7053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7053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7053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A7053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A7053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A7053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A7053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A7053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40000"/>
        </a:spcBef>
        <a:spcAft>
          <a:spcPct val="0"/>
        </a:spcAft>
        <a:buSzPct val="130000"/>
        <a:buChar char="•"/>
        <a:defRPr sz="2800">
          <a:solidFill>
            <a:srgbClr val="A7053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A7053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A7053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A7053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rgbClr val="A7053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rgbClr val="A7053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rgbClr val="A7053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rgbClr val="A7053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800">
          <a:solidFill>
            <a:srgbClr val="A7053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sz="3600" dirty="0" smtClean="0"/>
              <a:t>Dropped Objects </a:t>
            </a:r>
            <a:br>
              <a:rPr lang="en-GB" sz="3600" dirty="0" smtClean="0"/>
            </a:br>
            <a:r>
              <a:rPr lang="en-GB" sz="3600" dirty="0" smtClean="0"/>
              <a:t>Update December 2015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SzTx/>
            </a:pPr>
            <a:r>
              <a:rPr lang="en-GB" sz="2400" dirty="0" smtClean="0"/>
              <a:t>Donald Dobson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SzTx/>
            </a:pPr>
            <a:r>
              <a:rPr lang="en-GB" sz="2400" dirty="0" smtClean="0"/>
              <a:t>Health &amp; Safety Executive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SzTx/>
            </a:pPr>
            <a:r>
              <a:rPr lang="en-GB" sz="2400" dirty="0" smtClean="0"/>
              <a:t>Offshore Division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Other Dropped Objects - 2015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600" dirty="0" smtClean="0"/>
              <a:t>During adverse weather corroded section of cable tray detached &amp; fell to deck.</a:t>
            </a:r>
          </a:p>
          <a:p>
            <a:r>
              <a:rPr lang="en-GB" sz="1600" dirty="0" smtClean="0"/>
              <a:t>Door (2kg) of electrical cabinet  on </a:t>
            </a:r>
            <a:r>
              <a:rPr lang="en-GB" sz="1600" dirty="0" err="1" smtClean="0"/>
              <a:t>telecomms</a:t>
            </a:r>
            <a:r>
              <a:rPr lang="en-GB" sz="1600" dirty="0" smtClean="0"/>
              <a:t> tower found having fallen 20m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64446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Dropped Fittings by Age of Installation – 2013 to 2015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4216586"/>
              </p:ext>
            </p:extLst>
          </p:nvPr>
        </p:nvGraphicFramePr>
        <p:xfrm>
          <a:off x="685800" y="1827213"/>
          <a:ext cx="7846640" cy="4649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0060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Dropped Fittings by Age of </a:t>
            </a:r>
            <a:r>
              <a:rPr lang="en-GB" dirty="0" err="1" smtClean="0"/>
              <a:t>MoDU</a:t>
            </a:r>
            <a:r>
              <a:rPr lang="en-GB" dirty="0" smtClean="0"/>
              <a:t> – 2013 to 2015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8029487"/>
              </p:ext>
            </p:extLst>
          </p:nvPr>
        </p:nvGraphicFramePr>
        <p:xfrm>
          <a:off x="685800" y="1827213"/>
          <a:ext cx="7846640" cy="4649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90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Dropped Fittings by Age of Platform or FPSO – 2013 to 2015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5607923"/>
              </p:ext>
            </p:extLst>
          </p:nvPr>
        </p:nvGraphicFramePr>
        <p:xfrm>
          <a:off x="685800" y="1827213"/>
          <a:ext cx="7846640" cy="4649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893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Dropped objects – quarterly totals</a:t>
            </a:r>
          </a:p>
        </p:txBody>
      </p:sp>
      <p:graphicFrame>
        <p:nvGraphicFramePr>
          <p:cNvPr id="4099" name="Object 5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1969278625"/>
              </p:ext>
            </p:extLst>
          </p:nvPr>
        </p:nvGraphicFramePr>
        <p:xfrm>
          <a:off x="468313" y="1774825"/>
          <a:ext cx="8385175" cy="4624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7" name="Chart" r:id="rId3" imgW="8429704" imgH="4648256" progId="MSGraph.Chart.8">
                  <p:embed followColorScheme="full"/>
                </p:oleObj>
              </mc:Choice>
              <mc:Fallback>
                <p:oleObj name="Chart" r:id="rId3" imgW="8429704" imgH="4648256" progId="MSGraph.Chart.8">
                  <p:embed followColorScheme="full"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774825"/>
                        <a:ext cx="8385175" cy="4624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2015 - All Incidents</a:t>
            </a:r>
          </a:p>
        </p:txBody>
      </p:sp>
      <p:graphicFrame>
        <p:nvGraphicFramePr>
          <p:cNvPr id="5123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4225594738"/>
              </p:ext>
            </p:extLst>
          </p:nvPr>
        </p:nvGraphicFramePr>
        <p:xfrm>
          <a:off x="690563" y="1700213"/>
          <a:ext cx="7116762" cy="462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54" name="Chart" r:id="rId3" imgW="7162817" imgH="4657704" progId="MSGraph.Chart.8">
                  <p:embed followColorScheme="full"/>
                </p:oleObj>
              </mc:Choice>
              <mc:Fallback>
                <p:oleObj name="Chart" r:id="rId3" imgW="7162817" imgH="465770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563" y="1700213"/>
                        <a:ext cx="7116762" cy="4627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359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Derrick &amp; Well Ops Dropped Objects –  January to December 2015</a:t>
            </a:r>
          </a:p>
        </p:txBody>
      </p:sp>
      <p:graphicFrame>
        <p:nvGraphicFramePr>
          <p:cNvPr id="6147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064944145"/>
              </p:ext>
            </p:extLst>
          </p:nvPr>
        </p:nvGraphicFramePr>
        <p:xfrm>
          <a:off x="695325" y="1851025"/>
          <a:ext cx="7138988" cy="463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6" name="Chart" r:id="rId3" imgW="7162817" imgH="4648256" progId="MSGraph.Chart.8">
                  <p:embed followColorScheme="full"/>
                </p:oleObj>
              </mc:Choice>
              <mc:Fallback>
                <p:oleObj name="Chart" r:id="rId3" imgW="7162817" imgH="4648256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1851025"/>
                        <a:ext cx="7138988" cy="463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76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Derrick etc. Dropped Objects 2015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Top drive hose or winch wire snagged wireline gooseneck (5.6kg) which was dislodged &amp; fell 10m to deck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9489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Crane &amp; Lifting Operations – January to December 2015</a:t>
            </a:r>
          </a:p>
        </p:txBody>
      </p:sp>
      <p:graphicFrame>
        <p:nvGraphicFramePr>
          <p:cNvPr id="8195" name="Object 3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4219171363"/>
              </p:ext>
            </p:extLst>
          </p:nvPr>
        </p:nvGraphicFramePr>
        <p:xfrm>
          <a:off x="696913" y="1893019"/>
          <a:ext cx="7138987" cy="463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0" name="Chart" r:id="rId3" imgW="7162817" imgH="4648256" progId="MSGraph.Chart.8">
                  <p:embed followColorScheme="full"/>
                </p:oleObj>
              </mc:Choice>
              <mc:Fallback>
                <p:oleObj name="Chart" r:id="rId3" imgW="7162817" imgH="4648256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1893019"/>
                        <a:ext cx="7138987" cy="463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727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Crane &amp; Lifting Operations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 smtClean="0"/>
              <a:t>“During </a:t>
            </a:r>
            <a:r>
              <a:rPr lang="en-US" sz="1600" dirty="0"/>
              <a:t>the lifting operation the anchor chain released its connection at the body of the </a:t>
            </a:r>
            <a:r>
              <a:rPr lang="en-US" sz="1600" dirty="0" smtClean="0"/>
              <a:t>air hoist</a:t>
            </a:r>
            <a:r>
              <a:rPr lang="en-US" sz="1600" dirty="0"/>
              <a:t>. The length (5m) of </a:t>
            </a:r>
            <a:r>
              <a:rPr lang="en-US" sz="1600" dirty="0" smtClean="0"/>
              <a:t>the chain </a:t>
            </a:r>
            <a:r>
              <a:rPr lang="en-US" sz="1600" dirty="0"/>
              <a:t>that fell onto the deck weighed around 22 kg. The anchor chain was </a:t>
            </a:r>
            <a:r>
              <a:rPr lang="en-US" sz="1600" dirty="0" smtClean="0"/>
              <a:t>not under </a:t>
            </a:r>
            <a:r>
              <a:rPr lang="en-US" sz="1600" dirty="0"/>
              <a:t>load, the work party were well </a:t>
            </a:r>
            <a:r>
              <a:rPr lang="en-US" sz="1600" dirty="0" smtClean="0"/>
              <a:t>clear of </a:t>
            </a:r>
            <a:r>
              <a:rPr lang="en-US" sz="1600" dirty="0"/>
              <a:t>the descent path and no one was injured</a:t>
            </a:r>
            <a:r>
              <a:rPr lang="en-US" sz="1600" dirty="0" smtClean="0"/>
              <a:t>.”</a:t>
            </a:r>
          </a:p>
          <a:p>
            <a:r>
              <a:rPr lang="en-US" sz="1600" dirty="0" smtClean="0"/>
              <a:t>Lifting crane from boom, piece of wood (2.6kg) came loose &amp; fell 5.85m</a:t>
            </a:r>
          </a:p>
          <a:p>
            <a:r>
              <a:rPr lang="en-US" sz="1600" dirty="0" smtClean="0"/>
              <a:t>Preparing to take water from supply vessel, hose caught by vessel propeller, ripped off</a:t>
            </a:r>
            <a:r>
              <a:rPr lang="en-US" sz="1600" dirty="0"/>
              <a:t> </a:t>
            </a:r>
            <a:r>
              <a:rPr lang="en-US" sz="1600" dirty="0" smtClean="0"/>
              <a:t>&amp;</a:t>
            </a:r>
            <a:r>
              <a:rPr lang="en-US" sz="1600" dirty="0" smtClean="0"/>
              <a:t> fell into sea</a:t>
            </a:r>
            <a:endParaRPr lang="en-GB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dirty="0" smtClean="0"/>
              <a:t>Other dropped objects – January to December 2015</a:t>
            </a:r>
          </a:p>
        </p:txBody>
      </p:sp>
      <p:graphicFrame>
        <p:nvGraphicFramePr>
          <p:cNvPr id="10243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9884353"/>
              </p:ext>
            </p:extLst>
          </p:nvPr>
        </p:nvGraphicFramePr>
        <p:xfrm>
          <a:off x="696913" y="1833563"/>
          <a:ext cx="7138987" cy="463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0" name="Chart" r:id="rId3" imgW="7162817" imgH="4648256" progId="MSGraph.Chart.8">
                  <p:embed followColorScheme="full"/>
                </p:oleObj>
              </mc:Choice>
              <mc:Fallback>
                <p:oleObj name="Chart" r:id="rId3" imgW="7162817" imgH="4648256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13" y="1833563"/>
                        <a:ext cx="7138987" cy="463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350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Other Dropped Objects - 2015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775"/>
            <a:ext cx="7162800" cy="4649788"/>
          </a:xfrm>
        </p:spPr>
        <p:txBody>
          <a:bodyPr/>
          <a:lstStyle/>
          <a:p>
            <a:pPr eaLnBrk="1" hangingPunct="1"/>
            <a:r>
              <a:rPr lang="en-GB" sz="1800" dirty="0" smtClean="0"/>
              <a:t>1m section of 1” deluge pipework (4kg) found on “I” beam 2m below; compression union vibrated free</a:t>
            </a:r>
          </a:p>
          <a:p>
            <a:pPr eaLnBrk="1" hangingPunct="1"/>
            <a:r>
              <a:rPr lang="en-GB" sz="1800" dirty="0" smtClean="0"/>
              <a:t>(NUI) Metal bracket (5kg) from structural beam found on grating having fallen 6m</a:t>
            </a:r>
          </a:p>
          <a:p>
            <a:pPr eaLnBrk="1" hangingPunct="1"/>
            <a:r>
              <a:rPr lang="en-GB" sz="1800" dirty="0" smtClean="0"/>
              <a:t>Section of pipe support (3.6kg) detached from produced water line &amp; fell 7m to deck of production module</a:t>
            </a:r>
          </a:p>
          <a:p>
            <a:pPr eaLnBrk="1" hangingPunct="1"/>
            <a:r>
              <a:rPr lang="en-GB" sz="1800" dirty="0" smtClean="0"/>
              <a:t>Rope access team member brushed against corroded </a:t>
            </a:r>
            <a:r>
              <a:rPr lang="en-GB" sz="1800" dirty="0" err="1" smtClean="0"/>
              <a:t>unistrut</a:t>
            </a:r>
            <a:r>
              <a:rPr lang="en-GB" sz="1800" dirty="0" smtClean="0"/>
              <a:t> &amp; speaker; assembly (15kg) fell 2.4m to deck</a:t>
            </a:r>
          </a:p>
          <a:p>
            <a:pPr eaLnBrk="1" hangingPunct="1"/>
            <a:r>
              <a:rPr lang="en-GB" sz="1800" dirty="0" smtClean="0"/>
              <a:t>During adverse weather access hatch (5.8kg) fell 6.5m to walkway</a:t>
            </a:r>
          </a:p>
          <a:p>
            <a:pPr eaLnBrk="1" hangingPunct="1"/>
            <a:r>
              <a:rPr lang="en-GB" sz="1800" dirty="0" smtClean="0"/>
              <a:t>Section of lagging (3kg) found detached from redundant fire ring main, having fallen 18m to lower deck</a:t>
            </a:r>
          </a:p>
          <a:p>
            <a:pPr eaLnBrk="1" hangingPunct="1"/>
            <a:r>
              <a:rPr lang="en-GB" sz="1800" dirty="0" smtClean="0"/>
              <a:t>Rubber mat (20kg) lifted off roof by helicopter downdraft, falling 18m</a:t>
            </a:r>
          </a:p>
        </p:txBody>
      </p:sp>
    </p:spTree>
    <p:extLst>
      <p:ext uri="{BB962C8B-B14F-4D97-AF65-F5344CB8AC3E}">
        <p14:creationId xmlns:p14="http://schemas.microsoft.com/office/powerpoint/2010/main" val="163590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5816</TotalTime>
  <Words>369</Words>
  <Application>Microsoft Office PowerPoint</Application>
  <PresentationFormat>On-screen Show (4:3)</PresentationFormat>
  <Paragraphs>29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Default Design</vt:lpstr>
      <vt:lpstr>Photo Editor Photo</vt:lpstr>
      <vt:lpstr>Microsoft Graph Chart</vt:lpstr>
      <vt:lpstr>Chart</vt:lpstr>
      <vt:lpstr>Dropped Objects  Update December 2015</vt:lpstr>
      <vt:lpstr>Dropped objects – quarterly totals</vt:lpstr>
      <vt:lpstr>2015 - All Incidents</vt:lpstr>
      <vt:lpstr>Derrick &amp; Well Ops Dropped Objects –  January to December 2015</vt:lpstr>
      <vt:lpstr>Derrick etc. Dropped Objects 2015</vt:lpstr>
      <vt:lpstr>Crane &amp; Lifting Operations – January to December 2015</vt:lpstr>
      <vt:lpstr>Crane &amp; Lifting Operations</vt:lpstr>
      <vt:lpstr>Other dropped objects – January to December 2015</vt:lpstr>
      <vt:lpstr>Other Dropped Objects - 2015</vt:lpstr>
      <vt:lpstr>Other Dropped Objects - 2015</vt:lpstr>
      <vt:lpstr>Dropped Fittings by Age of Installation – 2013 to 2015</vt:lpstr>
      <vt:lpstr>Dropped Fittings by Age of MoDU – 2013 to 2015</vt:lpstr>
      <vt:lpstr>Dropped Fittings by Age of Platform or FPSO – 2013 to 2015</vt:lpstr>
    </vt:vector>
  </TitlesOfParts>
  <Company>Mando Group 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Dropped Object Update 2013</dc:title>
  <dc:creator>Donald Dobson</dc:creator>
  <cp:lastModifiedBy>Donald Dobson</cp:lastModifiedBy>
  <cp:revision>300</cp:revision>
  <cp:lastPrinted>2014-12-19T11:02:36Z</cp:lastPrinted>
  <dcterms:created xsi:type="dcterms:W3CDTF">2005-01-26T16:59:27Z</dcterms:created>
  <dcterms:modified xsi:type="dcterms:W3CDTF">2015-11-30T11:37:29Z</dcterms:modified>
</cp:coreProperties>
</file>