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79" r:id="rId3"/>
    <p:sldId id="304" r:id="rId4"/>
    <p:sldId id="312" r:id="rId5"/>
    <p:sldId id="299" r:id="rId6"/>
    <p:sldId id="300" r:id="rId7"/>
    <p:sldId id="317" r:id="rId8"/>
    <p:sldId id="318" r:id="rId9"/>
    <p:sldId id="301" r:id="rId10"/>
    <p:sldId id="278" r:id="rId11"/>
    <p:sldId id="315" r:id="rId12"/>
    <p:sldId id="313" r:id="rId13"/>
    <p:sldId id="306" r:id="rId14"/>
    <p:sldId id="305" r:id="rId15"/>
    <p:sldId id="316" r:id="rId16"/>
    <p:sldId id="307" r:id="rId17"/>
    <p:sldId id="309" r:id="rId18"/>
    <p:sldId id="310" r:id="rId19"/>
    <p:sldId id="311" r:id="rId2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532"/>
    <a:srgbClr val="B30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 autoAdjust="0"/>
    <p:restoredTop sz="94660" autoAdjust="0"/>
  </p:normalViewPr>
  <p:slideViewPr>
    <p:cSldViewPr>
      <p:cViewPr varScale="1">
        <p:scale>
          <a:sx n="82" d="100"/>
          <a:sy n="82" d="100"/>
        </p:scale>
        <p:origin x="-18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0</c:v>
                </c:pt>
                <c:pt idx="2">
                  <c:v>10</c:v>
                </c:pt>
                <c:pt idx="3">
                  <c:v>19</c:v>
                </c:pt>
                <c:pt idx="4">
                  <c:v>10</c:v>
                </c:pt>
                <c:pt idx="5">
                  <c:v>9</c:v>
                </c:pt>
                <c:pt idx="6">
                  <c:v>33</c:v>
                </c:pt>
                <c:pt idx="7">
                  <c:v>24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357696"/>
        <c:axId val="131371776"/>
      </c:barChart>
      <c:catAx>
        <c:axId val="13135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1371776"/>
        <c:crosses val="autoZero"/>
        <c:auto val="1"/>
        <c:lblAlgn val="ctr"/>
        <c:lblOffset val="100"/>
        <c:noMultiLvlLbl val="0"/>
      </c:catAx>
      <c:valAx>
        <c:axId val="13137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357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029120"/>
        <c:axId val="157030656"/>
      </c:barChart>
      <c:catAx>
        <c:axId val="157029120"/>
        <c:scaling>
          <c:orientation val="minMax"/>
        </c:scaling>
        <c:delete val="0"/>
        <c:axPos val="b"/>
        <c:majorTickMark val="out"/>
        <c:minorTickMark val="none"/>
        <c:tickLblPos val="nextTo"/>
        <c:crossAx val="157030656"/>
        <c:crosses val="autoZero"/>
        <c:auto val="1"/>
        <c:lblAlgn val="ctr"/>
        <c:lblOffset val="100"/>
        <c:noMultiLvlLbl val="0"/>
      </c:catAx>
      <c:valAx>
        <c:axId val="15703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02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7</c:v>
                </c:pt>
                <c:pt idx="3">
                  <c:v>19</c:v>
                </c:pt>
                <c:pt idx="4">
                  <c:v>10</c:v>
                </c:pt>
                <c:pt idx="5">
                  <c:v>7</c:v>
                </c:pt>
                <c:pt idx="6">
                  <c:v>29</c:v>
                </c:pt>
                <c:pt idx="7">
                  <c:v>20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038848"/>
        <c:axId val="157044736"/>
      </c:barChart>
      <c:catAx>
        <c:axId val="157038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7044736"/>
        <c:crosses val="autoZero"/>
        <c:auto val="1"/>
        <c:lblAlgn val="ctr"/>
        <c:lblOffset val="100"/>
        <c:noMultiLvlLbl val="0"/>
      </c:catAx>
      <c:valAx>
        <c:axId val="15704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038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3" y="1"/>
            <a:ext cx="2946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1"/>
            <a:ext cx="2946576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3" y="9429751"/>
            <a:ext cx="2946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9E70FA-CE04-4216-AC61-B34DAD3C1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09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/>
          <p:cNvGraphicFramePr>
            <a:graphicFrameLocks noChangeAspect="1"/>
          </p:cNvGraphicFramePr>
          <p:nvPr userDrawn="1"/>
        </p:nvGraphicFramePr>
        <p:xfrm>
          <a:off x="7924800" y="457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6" name="Photo Editor Photo" r:id="rId3" imgW="3400900" imgH="3419952" progId="MSPhotoEd.3">
                  <p:embed/>
                </p:oleObj>
              </mc:Choice>
              <mc:Fallback>
                <p:oleObj name="Photo Editor Photo" r:id="rId3" imgW="3400900" imgH="3419952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57200"/>
                        <a:ext cx="914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5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15875">
            <a:solidFill>
              <a:srgbClr val="A705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85800" y="598488"/>
            <a:ext cx="2438400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endParaRPr lang="en-GB" sz="1800" smtClean="0">
              <a:solidFill>
                <a:srgbClr val="FFFFFF"/>
              </a:solidFill>
              <a:latin typeface="L Helvetica Light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FFFFFF"/>
                </a:solidFill>
                <a:latin typeface="Arial" charset="0"/>
              </a:rPr>
              <a:t>Health and Safety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FFFFFF"/>
                </a:solidFill>
                <a:latin typeface="Arial" charset="0"/>
              </a:rPr>
              <a:t>Executive</a:t>
            </a:r>
            <a:endParaRPr lang="en-GB" smtClean="0">
              <a:latin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838200" y="609600"/>
            <a:ext cx="243840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endParaRPr lang="en-GB" sz="1800" smtClean="0">
              <a:solidFill>
                <a:srgbClr val="A70532"/>
              </a:solidFill>
              <a:latin typeface="L Helvetica Light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A70532"/>
                </a:solidFill>
                <a:latin typeface="Arial" charset="0"/>
              </a:rPr>
              <a:t>Health and Safety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A70532"/>
                </a:solidFill>
                <a:latin typeface="Arial" charset="0"/>
              </a:rPr>
              <a:t>Executive</a:t>
            </a:r>
            <a:endParaRPr lang="en-GB" smtClean="0">
              <a:solidFill>
                <a:srgbClr val="A70532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82738"/>
            <a:ext cx="7162800" cy="1998662"/>
          </a:xfrm>
        </p:spPr>
        <p:txBody>
          <a:bodyPr anchor="t"/>
          <a:lstStyle>
            <a:lvl1pPr>
              <a:lnSpc>
                <a:spcPct val="120000"/>
              </a:lnSpc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60800"/>
            <a:ext cx="5257800" cy="1752600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415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81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48375" y="608013"/>
            <a:ext cx="1800225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08013"/>
            <a:ext cx="5248275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4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608013"/>
            <a:ext cx="6834188" cy="846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827213"/>
            <a:ext cx="7162800" cy="4649787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86306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31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7213"/>
            <a:ext cx="3505200" cy="4649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827213"/>
            <a:ext cx="3505200" cy="4649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1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4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59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116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89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08013"/>
            <a:ext cx="6834188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7213"/>
            <a:ext cx="7162800" cy="464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15875">
            <a:solidFill>
              <a:srgbClr val="A705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29" name="Object 12"/>
          <p:cNvGraphicFramePr>
            <a:graphicFrameLocks noChangeAspect="1"/>
          </p:cNvGraphicFramePr>
          <p:nvPr/>
        </p:nvGraphicFramePr>
        <p:xfrm>
          <a:off x="7924800" y="457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Photo Editor Photo" r:id="rId15" imgW="3400900" imgH="3419952" progId="MSPhotoEd.3">
                  <p:embed/>
                </p:oleObj>
              </mc:Choice>
              <mc:Fallback>
                <p:oleObj name="Photo Editor Photo" r:id="rId15" imgW="3400900" imgH="341995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57200"/>
                        <a:ext cx="914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SzPct val="130000"/>
        <a:buChar char="•"/>
        <a:defRPr sz="2800">
          <a:solidFill>
            <a:srgbClr val="A7053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A7053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A7053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A7053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Dropped Objects </a:t>
            </a:r>
            <a:br>
              <a:rPr lang="en-GB" sz="3600" dirty="0" smtClean="0"/>
            </a:br>
            <a:r>
              <a:rPr lang="en-GB" sz="3600" dirty="0" smtClean="0"/>
              <a:t>Update February 2016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Donald Dobson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Health &amp; Safety Executive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Offshore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Crane &amp; Lifting Operations - 2015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Steel inspection hatch (3.6kg) fell 7.6m from crane air intake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Crane &amp; Lifting Operations – 2016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45015114"/>
              </p:ext>
            </p:extLst>
          </p:nvPr>
        </p:nvGraphicFramePr>
        <p:xfrm>
          <a:off x="706438" y="1892300"/>
          <a:ext cx="711835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Chart" r:id="rId3" imgW="7155086" imgH="4655790" progId="MSGraph.Chart.8">
                  <p:embed followColorScheme="full"/>
                </p:oleObj>
              </mc:Choice>
              <mc:Fallback>
                <p:oleObj name="Chart" r:id="rId3" imgW="7155086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1892300"/>
                        <a:ext cx="7118350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4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Lifting Operations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Lifting LMRP, 10ft piece of </a:t>
            </a:r>
            <a:r>
              <a:rPr lang="en-GB" dirty="0" err="1"/>
              <a:t>dunnage</a:t>
            </a:r>
            <a:r>
              <a:rPr lang="en-GB" dirty="0"/>
              <a:t> fell 7m from LMRP to </a:t>
            </a:r>
            <a:r>
              <a:rPr lang="en-GB" dirty="0" smtClean="0"/>
              <a:t>deck</a:t>
            </a:r>
          </a:p>
          <a:p>
            <a:r>
              <a:rPr lang="en-GB" dirty="0"/>
              <a:t>Moving gravel pack engine (15 Tonne), crane main hoist wire failed; load descended 6m to </a:t>
            </a:r>
            <a:r>
              <a:rPr lang="en-GB" dirty="0" smtClean="0"/>
              <a:t>deck</a:t>
            </a:r>
          </a:p>
          <a:p>
            <a:r>
              <a:rPr lang="en-GB" dirty="0" smtClean="0"/>
              <a:t>During lift through hatch, steel section (14kg) caught by tag line and fell 5.4m to level below.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Other dropped objects – 2015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894798"/>
              </p:ext>
            </p:extLst>
          </p:nvPr>
        </p:nvGraphicFramePr>
        <p:xfrm>
          <a:off x="703263" y="1833563"/>
          <a:ext cx="7126287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4" name="Chart" r:id="rId3" imgW="7162854" imgH="4655790" progId="MSGraph.Chart.8">
                  <p:embed followColorScheme="full"/>
                </p:oleObj>
              </mc:Choice>
              <mc:Fallback>
                <p:oleObj name="Chart" r:id="rId3" imgW="7162854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833563"/>
                        <a:ext cx="7126287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35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Other Dropped Objects - 2015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4"/>
            <a:ext cx="7162800" cy="4896569"/>
          </a:xfrm>
        </p:spPr>
        <p:txBody>
          <a:bodyPr/>
          <a:lstStyle/>
          <a:p>
            <a:pPr eaLnBrk="1" hangingPunct="1"/>
            <a:r>
              <a:rPr lang="en-GB" sz="1400" dirty="0" smtClean="0"/>
              <a:t>Redundant vent pipe cowling (1.8kg) fell 10m to 15m to cellar deck in high winds</a:t>
            </a:r>
          </a:p>
          <a:p>
            <a:pPr eaLnBrk="1" hangingPunct="1"/>
            <a:r>
              <a:rPr lang="en-GB" sz="1400" dirty="0" smtClean="0"/>
              <a:t>Sheet steel insulation (2m x 0.25m) believed to have fallen 30m from exhaust stack to deck</a:t>
            </a:r>
          </a:p>
          <a:p>
            <a:pPr eaLnBrk="1" hangingPunct="1"/>
            <a:r>
              <a:rPr lang="en-GB" sz="1400" dirty="0" smtClean="0"/>
              <a:t>GPA warning beacon (20kg) parted from mounting and fell 2m to extent of cable. Combination of high wind and incorrect bolt.</a:t>
            </a:r>
          </a:p>
          <a:p>
            <a:pPr eaLnBrk="1" hangingPunct="1"/>
            <a:r>
              <a:rPr lang="en-GB" sz="1400" dirty="0" smtClean="0"/>
              <a:t>Unsecured spanner (1.2kg) fell through deck penetration 8m to grating below</a:t>
            </a:r>
          </a:p>
          <a:p>
            <a:pPr eaLnBrk="1" hangingPunct="1"/>
            <a:r>
              <a:rPr lang="en-GB" sz="1400" dirty="0" smtClean="0"/>
              <a:t>Tubular handrail (1kg) fell 11m to cellar deck (corroded welds)</a:t>
            </a:r>
          </a:p>
          <a:p>
            <a:pPr eaLnBrk="1" hangingPunct="1"/>
            <a:r>
              <a:rPr lang="en-GB" sz="1400" dirty="0" smtClean="0"/>
              <a:t>Hammer head (3.2kg) fell 4.8m to scaffold platform (hammer shaft broke)</a:t>
            </a:r>
          </a:p>
          <a:p>
            <a:pPr eaLnBrk="1" hangingPunct="1"/>
            <a:r>
              <a:rPr lang="en-GB" sz="1400" dirty="0" smtClean="0"/>
              <a:t>Fibreglass cover (7kg) to helideck fire hose box detached by wind to fall 6.8m to walkway</a:t>
            </a:r>
          </a:p>
          <a:p>
            <a:pPr eaLnBrk="1" hangingPunct="1"/>
            <a:r>
              <a:rPr lang="en-GB" sz="1400" dirty="0"/>
              <a:t>During storm, scaffold board  (14kg)worked loose &amp; fell 16m to level </a:t>
            </a:r>
            <a:r>
              <a:rPr lang="en-GB" sz="1400" dirty="0" smtClean="0"/>
              <a:t>below</a:t>
            </a:r>
            <a:endParaRPr lang="en-GB" sz="1400" dirty="0"/>
          </a:p>
          <a:p>
            <a:pPr eaLnBrk="1" hangingPunct="1"/>
            <a:r>
              <a:rPr lang="en-GB" sz="1400" dirty="0" smtClean="0"/>
              <a:t>Section of turbine exhaust (50kg) came adrift inn high wind &amp; fell 3m to deck</a:t>
            </a:r>
          </a:p>
          <a:p>
            <a:pPr eaLnBrk="1" hangingPunct="1"/>
            <a:r>
              <a:rPr lang="en-GB" sz="1400" dirty="0" smtClean="0"/>
              <a:t>After storm scaffold access platform under cellar deck found damaged with sections missing or hanging 15m below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Other dropped objects – 2016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31261"/>
              </p:ext>
            </p:extLst>
          </p:nvPr>
        </p:nvGraphicFramePr>
        <p:xfrm>
          <a:off x="703263" y="1833563"/>
          <a:ext cx="7126287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Chart" r:id="rId3" imgW="7162854" imgH="4655790" progId="MSGraph.Chart.8">
                  <p:embed followColorScheme="full"/>
                </p:oleObj>
              </mc:Choice>
              <mc:Fallback>
                <p:oleObj name="Chart" r:id="rId3" imgW="7162854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833563"/>
                        <a:ext cx="7126287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67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Dropped Objects </a:t>
            </a:r>
            <a:r>
              <a:rPr lang="en-GB" dirty="0" smtClean="0"/>
              <a:t>–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120</a:t>
            </a:r>
            <a:r>
              <a:rPr lang="en-GB" sz="1600" baseline="30000" dirty="0" smtClean="0"/>
              <a:t>o</a:t>
            </a:r>
            <a:r>
              <a:rPr lang="en-GB" sz="1600" dirty="0" smtClean="0"/>
              <a:t> section of conductor buffer (20kg) found detached from deck, landing on scaffolding 9m below</a:t>
            </a:r>
          </a:p>
          <a:p>
            <a:r>
              <a:rPr lang="en-GB" sz="1600" dirty="0"/>
              <a:t>Hammering loose corrosion prior to cutting &amp; removal, section of diesel pipe-work (5kg) detached &amp; fell 3m</a:t>
            </a:r>
          </a:p>
          <a:p>
            <a:r>
              <a:rPr lang="en-GB" sz="1600" dirty="0"/>
              <a:t>Section of steel cladding (7kg) from 18” pipe, detached &amp; fell 5.5m</a:t>
            </a:r>
          </a:p>
          <a:p>
            <a:r>
              <a:rPr lang="en-GB" sz="1600" dirty="0" smtClean="0"/>
              <a:t>Part of turret wind wall cladding (15.6kg) dislodged by high wind (74kt gusting to 97kt); blown directly into sea.</a:t>
            </a:r>
          </a:p>
          <a:p>
            <a:r>
              <a:rPr lang="en-GB" sz="1600" dirty="0" smtClean="0"/>
              <a:t>During high winds, 9 scaffold boards (18kg each) supporting stairwell cladding dislodged and fell between 3m &amp; 11m</a:t>
            </a:r>
          </a:p>
          <a:p>
            <a:r>
              <a:rPr lang="en-GB" sz="1600" dirty="0" smtClean="0"/>
              <a:t>During high winds, section of helideck panels (180 kg) came free from mounting &amp; fell 13m to crane pedestal</a:t>
            </a:r>
          </a:p>
          <a:p>
            <a:r>
              <a:rPr lang="en-GB" sz="1600" dirty="0" smtClean="0"/>
              <a:t>Instrument tech dislodged scaffold pole (8.9kg) which fell through deck penetration to deck below, having previously fallen 3m in to </a:t>
            </a:r>
            <a:r>
              <a:rPr lang="en-GB" sz="1600" dirty="0" err="1" smtClean="0"/>
              <a:t>mech</a:t>
            </a:r>
            <a:r>
              <a:rPr lang="en-GB" sz="1600" dirty="0" smtClean="0"/>
              <a:t> workshop</a:t>
            </a:r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6444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Installation – 2013 to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042672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00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</a:t>
            </a:r>
            <a:r>
              <a:rPr lang="en-GB" dirty="0" err="1" smtClean="0"/>
              <a:t>MoDU</a:t>
            </a:r>
            <a:r>
              <a:rPr lang="en-GB" dirty="0" smtClean="0"/>
              <a:t> or </a:t>
            </a:r>
            <a:r>
              <a:rPr lang="en-GB" dirty="0" err="1" smtClean="0"/>
              <a:t>Flotel</a:t>
            </a:r>
            <a:r>
              <a:rPr lang="en-GB" dirty="0" smtClean="0"/>
              <a:t> – 2013 to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99633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Platform or FPSO – 2013 to 2016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23788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89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Dropped objects – quarterly totals</a:t>
            </a:r>
          </a:p>
        </p:txBody>
      </p:sp>
      <p:graphicFrame>
        <p:nvGraphicFramePr>
          <p:cNvPr id="4099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85095047"/>
              </p:ext>
            </p:extLst>
          </p:nvPr>
        </p:nvGraphicFramePr>
        <p:xfrm>
          <a:off x="474663" y="1776413"/>
          <a:ext cx="8370887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Chart" r:id="rId3" imgW="8435353" imgH="4655790" progId="MSGraph.Chart.8">
                  <p:embed followColorScheme="full"/>
                </p:oleObj>
              </mc:Choice>
              <mc:Fallback>
                <p:oleObj name="Chart" r:id="rId3" imgW="8435353" imgH="465579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1776413"/>
                        <a:ext cx="8370887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2015 - All Incidents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72030958"/>
              </p:ext>
            </p:extLst>
          </p:nvPr>
        </p:nvGraphicFramePr>
        <p:xfrm>
          <a:off x="690563" y="1700213"/>
          <a:ext cx="7116762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7" name="Chart" r:id="rId3" imgW="7162854" imgH="4655790" progId="MSGraph.Chart.8">
                  <p:embed followColorScheme="full"/>
                </p:oleObj>
              </mc:Choice>
              <mc:Fallback>
                <p:oleObj name="Chart" r:id="rId3" imgW="7162854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700213"/>
                        <a:ext cx="7116762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5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dirty="0"/>
              <a:t>Derrick &amp; Well Ops Incidents</a:t>
            </a:r>
            <a:br>
              <a:rPr lang="en-GB" altLang="en-US" sz="2800" dirty="0"/>
            </a:br>
            <a:r>
              <a:rPr lang="en-GB" altLang="en-US" sz="2800" dirty="0" smtClean="0"/>
              <a:t>2015</a:t>
            </a:r>
            <a:endParaRPr lang="en-GB" altLang="en-US" sz="2800" dirty="0"/>
          </a:p>
        </p:txBody>
      </p:sp>
      <p:graphicFrame>
        <p:nvGraphicFramePr>
          <p:cNvPr id="52229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89136"/>
              </p:ext>
            </p:extLst>
          </p:nvPr>
        </p:nvGraphicFramePr>
        <p:xfrm>
          <a:off x="692150" y="1827213"/>
          <a:ext cx="71501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Chart" r:id="rId3" imgW="7162854" imgH="4655790" progId="MSGraph.Chart.8">
                  <p:embed followColorScheme="full"/>
                </p:oleObj>
              </mc:Choice>
              <mc:Fallback>
                <p:oleObj name="Chart" r:id="rId3" imgW="7162854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827213"/>
                        <a:ext cx="7150100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57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Derrick &amp; Well Ops Dropped Objects –  2015</a:t>
            </a:r>
          </a:p>
        </p:txBody>
      </p:sp>
      <p:graphicFrame>
        <p:nvGraphicFramePr>
          <p:cNvPr id="614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17175545"/>
              </p:ext>
            </p:extLst>
          </p:nvPr>
        </p:nvGraphicFramePr>
        <p:xfrm>
          <a:off x="695325" y="1851025"/>
          <a:ext cx="7138988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0" name="Chart" r:id="rId3" imgW="7162817" imgH="4648256" progId="MSGraph.Chart.8">
                  <p:embed followColorScheme="full"/>
                </p:oleObj>
              </mc:Choice>
              <mc:Fallback>
                <p:oleObj name="Chart" r:id="rId3" imgW="7162817" imgH="4648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851025"/>
                        <a:ext cx="7138988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7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Derrick etc. Dropped Objects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During rope access inspection of crown, spanner (0.3kg) detached from lanyard &amp; fell 64m to pipe deck</a:t>
            </a:r>
          </a:p>
          <a:p>
            <a:r>
              <a:rPr lang="en-GB" sz="2000" dirty="0" smtClean="0"/>
              <a:t>While running 10-3/4” casing </a:t>
            </a:r>
            <a:r>
              <a:rPr lang="en-GB" sz="2000" dirty="0" err="1" smtClean="0"/>
              <a:t>Topdrive</a:t>
            </a:r>
            <a:r>
              <a:rPr lang="en-GB" sz="2000" dirty="0" smtClean="0"/>
              <a:t> Casing Alignment Tool (T-CAT) piston rod (4kg) detached &amp; fell 15m to rig floor. (Diller picked up too high putting weight of casing string on single-joint elevators)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48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Derrick &amp; Well Ops Dropped Objects –  </a:t>
            </a:r>
            <a:r>
              <a:rPr lang="en-GB" sz="2800" dirty="0" smtClean="0"/>
              <a:t>2016</a:t>
            </a:r>
            <a:endParaRPr lang="en-GB" sz="2800" dirty="0" smtClean="0"/>
          </a:p>
        </p:txBody>
      </p:sp>
      <p:graphicFrame>
        <p:nvGraphicFramePr>
          <p:cNvPr id="614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99123657"/>
              </p:ext>
            </p:extLst>
          </p:nvPr>
        </p:nvGraphicFramePr>
        <p:xfrm>
          <a:off x="701675" y="1851025"/>
          <a:ext cx="7126288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Chart" r:id="rId3" imgW="7162854" imgH="4655790" progId="MSGraph.Chart.8">
                  <p:embed followColorScheme="full"/>
                </p:oleObj>
              </mc:Choice>
              <mc:Fallback>
                <p:oleObj name="Chart" r:id="rId3" imgW="7162854" imgH="465579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1851025"/>
                        <a:ext cx="7126288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43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Derrick &amp; Well Ops Dropped Objects – 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Piece of angle iron (7.75kg) detached from draw-works HVAC ducting &amp; fell 20m to doghouse roof &amp; striking glancing blow to IP’s hard hat (IP received first aid for stiff neck)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9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Crane &amp; Lifting Operations – 2015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26236515"/>
              </p:ext>
            </p:extLst>
          </p:nvPr>
        </p:nvGraphicFramePr>
        <p:xfrm>
          <a:off x="696913" y="1893019"/>
          <a:ext cx="7138987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Chart" r:id="rId3" imgW="7162817" imgH="4648256" progId="MSGraph.Chart.8">
                  <p:embed followColorScheme="full"/>
                </p:oleObj>
              </mc:Choice>
              <mc:Fallback>
                <p:oleObj name="Chart" r:id="rId3" imgW="7162817" imgH="4648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893019"/>
                        <a:ext cx="7138987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2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6807</TotalTime>
  <Words>603</Words>
  <Application>Microsoft Office PowerPoint</Application>
  <PresentationFormat>On-screen Show (4:3)</PresentationFormat>
  <Paragraphs>46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Default Design</vt:lpstr>
      <vt:lpstr>Photo Editor Photo</vt:lpstr>
      <vt:lpstr>Microsoft Graph Chart</vt:lpstr>
      <vt:lpstr>Chart</vt:lpstr>
      <vt:lpstr>Dropped Objects  Update February 2016</vt:lpstr>
      <vt:lpstr>Dropped objects – quarterly totals</vt:lpstr>
      <vt:lpstr>2015 - All Incidents</vt:lpstr>
      <vt:lpstr>Derrick &amp; Well Ops Incidents 2015</vt:lpstr>
      <vt:lpstr>Derrick &amp; Well Ops Dropped Objects –  2015</vt:lpstr>
      <vt:lpstr>Derrick etc. Dropped Objects 2015</vt:lpstr>
      <vt:lpstr>Derrick &amp; Well Ops Dropped Objects –  2016</vt:lpstr>
      <vt:lpstr>Derrick &amp; Well Ops Dropped Objects –  2016</vt:lpstr>
      <vt:lpstr>Crane &amp; Lifting Operations – 2015</vt:lpstr>
      <vt:lpstr>Crane &amp; Lifting Operations - 2015</vt:lpstr>
      <vt:lpstr>Crane &amp; Lifting Operations – 2016</vt:lpstr>
      <vt:lpstr>Lifting Operations 2016</vt:lpstr>
      <vt:lpstr>Other dropped objects – 2015</vt:lpstr>
      <vt:lpstr>Other Dropped Objects - 2015</vt:lpstr>
      <vt:lpstr>Other dropped objects – 2016</vt:lpstr>
      <vt:lpstr>Other Dropped Objects – 2016</vt:lpstr>
      <vt:lpstr>Dropped Fittings by Age of Installation – 2013 to 2016</vt:lpstr>
      <vt:lpstr>Dropped Fittings by Age of MoDU or Flotel – 2013 to 2016</vt:lpstr>
      <vt:lpstr>Dropped Fittings by Age of Platform or FPSO – 2013 to 2016</vt:lpstr>
    </vt:vector>
  </TitlesOfParts>
  <Company>Mando Group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Dropped Object Update 2013</dc:title>
  <dc:creator>Donald Dobson</dc:creator>
  <cp:lastModifiedBy>Donald Dobson</cp:lastModifiedBy>
  <cp:revision>340</cp:revision>
  <cp:lastPrinted>2016-02-17T14:30:52Z</cp:lastPrinted>
  <dcterms:created xsi:type="dcterms:W3CDTF">2005-01-26T16:59:27Z</dcterms:created>
  <dcterms:modified xsi:type="dcterms:W3CDTF">2016-02-22T11:44:24Z</dcterms:modified>
</cp:coreProperties>
</file>