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9" r:id="rId1"/>
  </p:sldMasterIdLst>
  <p:notesMasterIdLst>
    <p:notesMasterId r:id="rId19"/>
  </p:notesMasterIdLst>
  <p:handoutMasterIdLst>
    <p:handoutMasterId r:id="rId20"/>
  </p:handoutMasterIdLst>
  <p:sldIdLst>
    <p:sldId id="852" r:id="rId2"/>
    <p:sldId id="1137" r:id="rId3"/>
    <p:sldId id="1130" r:id="rId4"/>
    <p:sldId id="1131" r:id="rId5"/>
    <p:sldId id="1132" r:id="rId6"/>
    <p:sldId id="1133" r:id="rId7"/>
    <p:sldId id="1134" r:id="rId8"/>
    <p:sldId id="1135" r:id="rId9"/>
    <p:sldId id="1136" r:id="rId10"/>
    <p:sldId id="1142" r:id="rId11"/>
    <p:sldId id="1091" r:id="rId12"/>
    <p:sldId id="1092" r:id="rId13"/>
    <p:sldId id="1099" r:id="rId14"/>
    <p:sldId id="1095" r:id="rId15"/>
    <p:sldId id="1127" r:id="rId16"/>
    <p:sldId id="1143" r:id="rId17"/>
    <p:sldId id="1140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0066"/>
      </a:buClr>
      <a:buChar char="•"/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0066"/>
      </a:buClr>
      <a:buChar char="•"/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0066"/>
      </a:buClr>
      <a:buChar char="•"/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0066"/>
      </a:buClr>
      <a:buChar char="•"/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rgbClr val="000066"/>
      </a:buClr>
      <a:buChar char="•"/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66"/>
        </a:solidFill>
        <a:latin typeface="Arial" charset="0"/>
        <a:ea typeface="ヒラギノ角ゴ Pro W3" pitchFamily="2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CC33"/>
    <a:srgbClr val="000066"/>
    <a:srgbClr val="333399"/>
    <a:srgbClr val="9900CC"/>
    <a:srgbClr val="33CCFF"/>
    <a:srgbClr val="E1E9F7"/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3" autoAdjust="0"/>
    <p:restoredTop sz="98874" autoAdjust="0"/>
  </p:normalViewPr>
  <p:slideViewPr>
    <p:cSldViewPr snapToGrid="0" showGuides="1">
      <p:cViewPr>
        <p:scale>
          <a:sx n="90" d="100"/>
          <a:sy n="90" d="100"/>
        </p:scale>
        <p:origin x="-246" y="-588"/>
      </p:cViewPr>
      <p:guideLst>
        <p:guide orient="horz"/>
        <p:guide orient="horz" pos="4036"/>
        <p:guide orient="horz" pos="340"/>
        <p:guide pos="2881"/>
        <p:guide pos="697"/>
        <p:guide pos="165"/>
        <p:guide pos="1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-1704" y="-84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71" tIns="46136" rIns="92271" bIns="46136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71" tIns="46136" rIns="92271" bIns="46136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71" tIns="46136" rIns="92271" bIns="46136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71" tIns="46136" rIns="92271" bIns="46136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16C089E6-6985-45CE-95BD-BA83187DF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6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7" rIns="93152" bIns="46577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2" tIns="46577" rIns="93152" bIns="46577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499BF45-0442-4172-942B-C01149274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10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879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Let’s say it falls 4.5m (15ft) on to the deck below after an unexpected shock load after a non-powered descent during lifting. Use the DROPS Calculator to work out the consequence.</a:t>
            </a:r>
          </a:p>
          <a:p>
            <a:pPr>
              <a:lnSpc>
                <a:spcPct val="80000"/>
              </a:lnSpc>
            </a:pPr>
            <a:endParaRPr lang="en-GB" sz="10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&gt;&gt;The DROPS Calculator appears. Discuss the colour coding. </a:t>
            </a:r>
          </a:p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&gt;&gt; Recap on the scenario (Nail bar falls 4.5m after shock load, it weighs 2.3kg)</a:t>
            </a:r>
          </a:p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&gt;&gt;First sliding bar shows weight against the bottom axis</a:t>
            </a:r>
          </a:p>
          <a:p>
            <a:pPr>
              <a:lnSpc>
                <a:spcPct val="80000"/>
              </a:lnSpc>
            </a:pPr>
            <a:endParaRPr lang="en-GB" sz="10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&gt;&gt;Second sliding bar shows height against the side axis. This is an exponential or logarithmic axis so take time to explain how it is read. Consequence = Lost Time Injury – a serious injury that results in a dislocation of a shoulder, fracture of an arm, medivac and some considerable recovery time. Add to this the investigation and associated lost time and money.</a:t>
            </a:r>
          </a:p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Now read the Calculator guidance. If the nail bar had fallen vertically, as it appears here, is there a chance it may puncture the skin? If it fell point-first into the side of the neck, what is the worst that could happen?</a:t>
            </a:r>
          </a:p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There is a chance it would enter the body like a spear.</a:t>
            </a:r>
          </a:p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(In the event that this is queried, show with due care the slide show entitled Fishing the Tool. This shows what can happen to a human body when scaffold poles, downhole tools and anything that has a small or sharp impact point. Note this crew member survived against all the odds).</a:t>
            </a:r>
          </a:p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On the right: Sometimes snagging can result in a dropped object, like this connector on the tank skid. During lifting, this was sheared and it fell to the deck. It weighed 2.75kg and fell 13m to a deck below.</a:t>
            </a:r>
          </a:p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Discuss why this happened. Is it design or is it simply that the last person to use it failed to remove the connector and replace it with a cap? Use the calculator to work out the consequence had it struck someone.</a:t>
            </a:r>
          </a:p>
          <a:p>
            <a:pPr>
              <a:lnSpc>
                <a:spcPct val="80000"/>
              </a:lnSpc>
            </a:pPr>
            <a:endParaRPr lang="en-GB" sz="10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000" smtClean="0">
                <a:latin typeface="Arial" charset="0"/>
              </a:rPr>
              <a:t>&gt;&gt;</a:t>
            </a:r>
            <a:endParaRPr lang="en-US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0789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960575"/>
            <a:ext cx="83058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3" y="1669773"/>
            <a:ext cx="8345487" cy="451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929958" y="6450648"/>
            <a:ext cx="3397250" cy="239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291" tIns="45646" rIns="91291" bIns="45646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</a:rPr>
              <a:t>Dropped Object Awareness</a:t>
            </a:r>
            <a:endParaRPr lang="en-US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2" name="Picture 13" descr="DRO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8" y="6002338"/>
            <a:ext cx="4635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97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368300"/>
            <a:ext cx="83058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135063"/>
            <a:ext cx="8345487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929958" y="6450648"/>
            <a:ext cx="3397250" cy="239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291" tIns="45646" rIns="91291" bIns="45646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  <a:defRPr/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</a:rPr>
              <a:t>Dropped Object Awareness</a:t>
            </a:r>
            <a:endParaRPr lang="en-US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" name="Picture 13" descr="DROP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8" y="6002338"/>
            <a:ext cx="4635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7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>
              <a:lumMod val="6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ヒラギノ角ゴ Pro W3" pitchFamily="2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ヒラギノ角ゴ Pro W3" pitchFamily="20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lr>
          <a:srgbClr val="C000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341313" indent="28892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09625" indent="17462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331913" indent="-1682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698625" indent="-18732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4827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6pPr>
      <a:lvl7pPr marL="19399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7pPr>
      <a:lvl8pPr marL="23971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8pPr>
      <a:lvl9pPr marL="2854325" indent="-1095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›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9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136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2954" name="Rectangle 10"/>
          <p:cNvSpPr>
            <a:spLocks noChangeArrowheads="1"/>
          </p:cNvSpPr>
          <p:nvPr/>
        </p:nvSpPr>
        <p:spPr bwMode="auto">
          <a:xfrm>
            <a:off x="670878" y="5871844"/>
            <a:ext cx="74882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1" tIns="45646" rIns="91291" bIns="45646"/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Close Encounters of the DROPS Kind 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693"/>
            <a:ext cx="9144000" cy="449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 txBox="1">
            <a:spLocks noChangeArrowheads="1"/>
          </p:cNvSpPr>
          <p:nvPr/>
        </p:nvSpPr>
        <p:spPr bwMode="auto">
          <a:xfrm rot="20594487">
            <a:off x="307350" y="1240483"/>
            <a:ext cx="7053464" cy="263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ts val="85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GB" sz="9600" kern="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FOR EXAMPLE</a:t>
            </a:r>
          </a:p>
          <a:p>
            <a:pPr marL="0" indent="0" algn="ctr">
              <a:lnSpc>
                <a:spcPts val="85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GB" sz="9600" b="0" kern="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ONLY</a:t>
            </a:r>
            <a:endParaRPr lang="ru-RU" sz="9600" b="0" kern="0" dirty="0" smtClean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072" y="631583"/>
            <a:ext cx="5464699" cy="25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3500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5000"/>
              </a:spcBef>
              <a:spcAft>
                <a:spcPct val="3500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35000"/>
              </a:spcAft>
              <a:defRPr sz="1600">
                <a:solidFill>
                  <a:schemeClr val="tx1"/>
                </a:solidFill>
                <a:latin typeface="Arial" charset="0"/>
              </a:defRPr>
            </a:lvl3pPr>
            <a:lvl4pPr marL="857250" indent="-342900" eaLnBrk="0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Primary Fixings and Secondary Retention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Preventive Maintenance System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Independent Dropped Object Surveys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Planned Dropped Object Visual Inspections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Pre-Task Risk Assessments and Checks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Management of Change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Stop the Job, Communication and Drops Vigilance</a:t>
            </a:r>
            <a:endParaRPr lang="en-GB" altLang="en-US" sz="1400" dirty="0">
              <a:cs typeface="Arial" charset="0"/>
            </a:endParaRP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Safety Securing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Restricted Access Areas</a:t>
            </a:r>
            <a:endParaRPr lang="en-US" altLang="en-US" sz="1400" dirty="0"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2861" y="307092"/>
            <a:ext cx="7913687" cy="505165"/>
          </a:xfrm>
        </p:spPr>
        <p:txBody>
          <a:bodyPr/>
          <a:lstStyle/>
          <a:p>
            <a:pPr marL="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en-US" sz="1600" b="1" dirty="0" smtClean="0"/>
              <a:t>DROPS</a:t>
            </a:r>
            <a:r>
              <a:rPr lang="en-GB" altLang="en-US" sz="1600" dirty="0" smtClean="0"/>
              <a:t> </a:t>
            </a:r>
            <a:r>
              <a:rPr lang="en-GB" altLang="en-US" sz="1600" b="1" dirty="0" smtClean="0"/>
              <a:t>CONTROLS </a:t>
            </a:r>
            <a:r>
              <a:rPr lang="en-GB" altLang="en-US" sz="1600" dirty="0" smtClean="0"/>
              <a:t>(preventive and mitigating)</a:t>
            </a:r>
            <a:endParaRPr lang="en-US" altLang="en-US" sz="1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2861" y="3606072"/>
            <a:ext cx="7913687" cy="50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en-US" sz="1600" kern="0" dirty="0" smtClean="0"/>
              <a:t>Work at Height and Lifting Requirements</a:t>
            </a:r>
            <a:endParaRPr lang="en-US" altLang="en-US" sz="1600" kern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072" y="3937299"/>
            <a:ext cx="8386763" cy="15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3500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5000"/>
              </a:spcBef>
              <a:spcAft>
                <a:spcPct val="3500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35000"/>
              </a:spcAft>
              <a:defRPr sz="1600">
                <a:solidFill>
                  <a:schemeClr val="tx1"/>
                </a:solidFill>
                <a:latin typeface="Arial" charset="0"/>
              </a:defRPr>
            </a:lvl3pPr>
            <a:lvl4pPr marL="857250" indent="-342900" eaLnBrk="0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Tools and Equipment Aloft Log Book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Securing Tools and Equipment at Height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Temporary Barricades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buFont typeface="Courier New" pitchFamily="49" charset="0"/>
              <a:buChar char="o"/>
            </a:pPr>
            <a:r>
              <a:rPr lang="en-GB" altLang="en-US" sz="1400" dirty="0" smtClean="0">
                <a:cs typeface="Arial" charset="0"/>
              </a:rPr>
              <a:t>PA / Audible Warnings and Standby Persons</a:t>
            </a:r>
            <a:endParaRPr lang="en-US" altLang="en-US" sz="1400" dirty="0">
              <a:cs typeface="Arial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771867" y="250909"/>
            <a:ext cx="7347670" cy="3204078"/>
            <a:chOff x="771867" y="946804"/>
            <a:chExt cx="7347670" cy="3204078"/>
          </a:xfrm>
        </p:grpSpPr>
        <p:grpSp>
          <p:nvGrpSpPr>
            <p:cNvPr id="35854" name="Group 35853"/>
            <p:cNvGrpSpPr/>
            <p:nvPr/>
          </p:nvGrpSpPr>
          <p:grpSpPr>
            <a:xfrm>
              <a:off x="2618509" y="1530925"/>
              <a:ext cx="3990109" cy="1995055"/>
              <a:chOff x="2618509" y="1530925"/>
              <a:chExt cx="3990109" cy="1995055"/>
            </a:xfrm>
          </p:grpSpPr>
          <p:cxnSp>
            <p:nvCxnSpPr>
              <p:cNvPr id="96" name="Straight Connector 95"/>
              <p:cNvCxnSpPr/>
              <p:nvPr/>
            </p:nvCxnSpPr>
            <p:spPr bwMode="auto">
              <a:xfrm>
                <a:off x="3352030" y="3525980"/>
                <a:ext cx="32565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>
                <a:off x="2618509" y="3276600"/>
                <a:ext cx="399010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5535272" y="3034145"/>
                <a:ext cx="107334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>
                <a:off x="3352030" y="2770910"/>
                <a:ext cx="32565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4655127" y="2514600"/>
                <a:ext cx="19534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>
                <a:off x="4980324" y="2286000"/>
                <a:ext cx="162829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>
                <a:off x="4461927" y="2043545"/>
                <a:ext cx="21466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>
                <a:off x="3976255" y="1787235"/>
                <a:ext cx="26323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>
                <a:off x="4876785" y="1530925"/>
                <a:ext cx="17318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8" name="Group 87"/>
            <p:cNvGrpSpPr/>
            <p:nvPr/>
          </p:nvGrpSpPr>
          <p:grpSpPr>
            <a:xfrm>
              <a:off x="771867" y="946804"/>
              <a:ext cx="7347670" cy="3204078"/>
              <a:chOff x="771867" y="946804"/>
              <a:chExt cx="7347670" cy="32040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6689003" y="1386867"/>
                <a:ext cx="394796" cy="17162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689003" y="1632861"/>
                <a:ext cx="394796" cy="17162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689003" y="1884577"/>
                <a:ext cx="394796" cy="17162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689003" y="2130572"/>
                <a:ext cx="394796" cy="17162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689003" y="2388009"/>
                <a:ext cx="394796" cy="17162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689003" y="2634003"/>
                <a:ext cx="394796" cy="17162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689003" y="2891439"/>
                <a:ext cx="394796" cy="17162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6689003" y="3137434"/>
                <a:ext cx="394796" cy="17162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689003" y="3394870"/>
                <a:ext cx="394796" cy="17162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163416" y="1632861"/>
                <a:ext cx="394796" cy="17162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163416" y="2130572"/>
                <a:ext cx="394796" cy="17162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7163416" y="2388009"/>
                <a:ext cx="394796" cy="17162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163416" y="2634003"/>
                <a:ext cx="394796" cy="17162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163416" y="2891439"/>
                <a:ext cx="394796" cy="17162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7163416" y="3394870"/>
                <a:ext cx="394796" cy="17162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7654448" y="2130572"/>
                <a:ext cx="394796" cy="171624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7654448" y="2388009"/>
                <a:ext cx="394796" cy="171624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7654448" y="2634003"/>
                <a:ext cx="394796" cy="171624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7654448" y="2891439"/>
                <a:ext cx="394796" cy="171624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352030" y="3801481"/>
                <a:ext cx="306328" cy="19145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4876785" y="3801481"/>
                <a:ext cx="306328" cy="19145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6693619" y="3801481"/>
                <a:ext cx="306328" cy="191454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Content Placeholder 2"/>
              <p:cNvSpPr txBox="1">
                <a:spLocks/>
              </p:cNvSpPr>
              <p:nvPr/>
            </p:nvSpPr>
            <p:spPr bwMode="auto">
              <a:xfrm>
                <a:off x="6744766" y="946804"/>
                <a:ext cx="1232096" cy="368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291" tIns="45646" rIns="91291" bIns="45646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10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313" indent="2889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809625" indent="1746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1913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98625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14827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9399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3971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8543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 algn="ctr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GB" altLang="en-US" sz="1100" b="0" kern="0" dirty="0" smtClean="0"/>
                  <a:t>AREA APPLICABLE</a:t>
                </a:r>
                <a:endParaRPr lang="en-US" altLang="en-US" sz="1100" b="0" kern="0" dirty="0" smtClean="0"/>
              </a:p>
            </p:txBody>
          </p:sp>
          <p:sp>
            <p:nvSpPr>
              <p:cNvPr id="86" name="Content Placeholder 2"/>
              <p:cNvSpPr txBox="1">
                <a:spLocks/>
              </p:cNvSpPr>
              <p:nvPr/>
            </p:nvSpPr>
            <p:spPr bwMode="auto">
              <a:xfrm>
                <a:off x="771867" y="3712809"/>
                <a:ext cx="2040606" cy="368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291" tIns="45646" rIns="91291" bIns="45646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10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313" indent="2889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809625" indent="1746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1913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98625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14827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9399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3971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8543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GB" altLang="en-US" sz="1100" b="0" kern="0" dirty="0" smtClean="0"/>
                  <a:t>AREA ZONED ACCORDING TO </a:t>
                </a:r>
                <a:r>
                  <a:rPr lang="en-GB" altLang="en-US" sz="1100" kern="0" dirty="0"/>
                  <a:t>DROPS EXPOSURE</a:t>
                </a:r>
                <a:r>
                  <a:rPr lang="en-GB" altLang="en-US" sz="1100" kern="0" dirty="0" smtClean="0"/>
                  <a:t> </a:t>
                </a:r>
                <a:endParaRPr lang="en-US" altLang="en-US" sz="1100" kern="0" dirty="0" smtClean="0"/>
              </a:p>
            </p:txBody>
          </p:sp>
          <p:cxnSp>
            <p:nvCxnSpPr>
              <p:cNvPr id="35840" name="Straight Connector 35839"/>
              <p:cNvCxnSpPr/>
              <p:nvPr/>
            </p:nvCxnSpPr>
            <p:spPr bwMode="auto">
              <a:xfrm>
                <a:off x="845127" y="3685310"/>
                <a:ext cx="72336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0" name="Content Placeholder 2"/>
              <p:cNvSpPr txBox="1">
                <a:spLocks/>
              </p:cNvSpPr>
              <p:nvPr/>
            </p:nvSpPr>
            <p:spPr bwMode="auto">
              <a:xfrm>
                <a:off x="3643939" y="3782084"/>
                <a:ext cx="1115291" cy="368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291" tIns="45646" rIns="91291" bIns="45646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10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313" indent="2889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809625" indent="1746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1913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98625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14827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9399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3971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8543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GB" altLang="en-US" sz="1100" b="0" kern="0" dirty="0" smtClean="0"/>
                  <a:t>CONTINUAL</a:t>
                </a:r>
                <a:endParaRPr lang="en-US" altLang="en-US" sz="1100" b="0" kern="0" dirty="0" smtClean="0"/>
              </a:p>
            </p:txBody>
          </p:sp>
          <p:sp>
            <p:nvSpPr>
              <p:cNvPr id="91" name="Content Placeholder 2"/>
              <p:cNvSpPr txBox="1">
                <a:spLocks/>
              </p:cNvSpPr>
              <p:nvPr/>
            </p:nvSpPr>
            <p:spPr bwMode="auto">
              <a:xfrm>
                <a:off x="5167730" y="3712809"/>
                <a:ext cx="1289716" cy="368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291" tIns="45646" rIns="91291" bIns="45646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10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313" indent="2889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809625" indent="1746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1913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98625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14827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9399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3971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8543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GB" altLang="en-US" sz="1100" b="0" kern="0" dirty="0" smtClean="0"/>
                  <a:t>INTERMITTENT/ OCCASIONAL</a:t>
                </a:r>
                <a:endParaRPr lang="en-US" altLang="en-US" sz="1100" b="0" kern="0" dirty="0" smtClean="0"/>
              </a:p>
            </p:txBody>
          </p:sp>
          <p:sp>
            <p:nvSpPr>
              <p:cNvPr id="92" name="Content Placeholder 2"/>
              <p:cNvSpPr txBox="1">
                <a:spLocks/>
              </p:cNvSpPr>
              <p:nvPr/>
            </p:nvSpPr>
            <p:spPr bwMode="auto">
              <a:xfrm>
                <a:off x="7004246" y="3712809"/>
                <a:ext cx="1115291" cy="368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291" tIns="45646" rIns="91291" bIns="45646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10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313" indent="2889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809625" indent="1746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1913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98625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14827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9399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3971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854325" indent="-1095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›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GB" altLang="en-US" sz="1100" b="0" kern="0" dirty="0" smtClean="0"/>
                  <a:t>MINIMAL / NONE</a:t>
                </a:r>
                <a:endParaRPr lang="en-US" altLang="en-US" sz="1100" b="0" kern="0" dirty="0" smtClean="0"/>
              </a:p>
            </p:txBody>
          </p:sp>
          <p:cxnSp>
            <p:nvCxnSpPr>
              <p:cNvPr id="94" name="Straight Connector 93"/>
              <p:cNvCxnSpPr/>
              <p:nvPr/>
            </p:nvCxnSpPr>
            <p:spPr bwMode="auto">
              <a:xfrm>
                <a:off x="845127" y="4114800"/>
                <a:ext cx="723360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7" name="Group 86"/>
          <p:cNvGrpSpPr/>
          <p:nvPr/>
        </p:nvGrpSpPr>
        <p:grpSpPr>
          <a:xfrm>
            <a:off x="3158836" y="3647505"/>
            <a:ext cx="4919892" cy="1803242"/>
            <a:chOff x="3158836" y="4343400"/>
            <a:chExt cx="4919892" cy="1803242"/>
          </a:xfrm>
        </p:grpSpPr>
        <p:sp>
          <p:nvSpPr>
            <p:cNvPr id="95" name="Content Placeholder 2"/>
            <p:cNvSpPr txBox="1">
              <a:spLocks/>
            </p:cNvSpPr>
            <p:nvPr/>
          </p:nvSpPr>
          <p:spPr bwMode="auto">
            <a:xfrm>
              <a:off x="6457446" y="4419599"/>
              <a:ext cx="1621282" cy="172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291" tIns="45646" rIns="91291" bIns="45646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10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313" indent="2889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809625" indent="1746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31913" indent="-16827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698625" indent="-1873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1482725" indent="-1095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›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1939925" indent="-1095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›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397125" indent="-1095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›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2854325" indent="-1095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›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1" indent="0" algn="ctr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GB" altLang="en-US" sz="1200" kern="0" dirty="0" smtClean="0"/>
                <a:t>APPLICABLE TO ALL AREAS IN ALL ASSETS AND FACILITIES</a:t>
              </a:r>
            </a:p>
            <a:p>
              <a:pPr marL="0" lvl="1" indent="0" algn="ctr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GB" altLang="en-US" sz="1200" b="0" kern="0" dirty="0" smtClean="0"/>
                <a:t>Supports existing Work at Height and Lifting Standards</a:t>
              </a:r>
              <a:endParaRPr lang="en-US" altLang="en-US" sz="1200" b="0" kern="0" dirty="0" smtClean="0"/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457446" y="4343400"/>
              <a:ext cx="1591798" cy="1524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>
              <a:off x="4980324" y="5603593"/>
              <a:ext cx="147712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3158836" y="5347283"/>
              <a:ext cx="32986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4759230" y="5104828"/>
              <a:ext cx="16982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4389704" y="4848518"/>
              <a:ext cx="20677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Rectangle 54"/>
          <p:cNvSpPr/>
          <p:nvPr/>
        </p:nvSpPr>
        <p:spPr bwMode="auto">
          <a:xfrm>
            <a:off x="0" y="5261957"/>
            <a:ext cx="9144000" cy="1596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639763" y="5539913"/>
            <a:ext cx="7884477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Risk Based Approach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sz="1800" b="0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ACTIVITY AND PERSONNEL EXPOSURE IN DROPS RISK ZONES</a:t>
            </a:r>
            <a:endParaRPr lang="ru-RU" sz="1800" b="0" kern="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9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31763" cy="69084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826" y="389075"/>
            <a:ext cx="3236912" cy="544512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PRE-TASK RISK ASSESSMENT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286375" y="-1"/>
            <a:ext cx="3857626" cy="68580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619263" y="1992861"/>
            <a:ext cx="3213488" cy="1879050"/>
            <a:chOff x="4080486" y="3487308"/>
            <a:chExt cx="4680179" cy="27366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6787" y="3492047"/>
              <a:ext cx="1313878" cy="2731941"/>
            </a:xfrm>
            <a:prstGeom prst="rect">
              <a:avLst/>
            </a:prstGeom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446786" y="3492046"/>
              <a:ext cx="1313878" cy="271541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291" tIns="45646" rIns="91291" bIns="45646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  <p:pic>
          <p:nvPicPr>
            <p:cNvPr id="6" name="Picture 23" descr="waterbottle"/>
            <p:cNvPicPr>
              <a:picLocks noChangeAspect="1" noChangeArrowheads="1"/>
            </p:cNvPicPr>
            <p:nvPr/>
          </p:nvPicPr>
          <p:blipFill>
            <a:blip r:embed="rId4">
              <a:lum bright="22000"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624" y="3491439"/>
              <a:ext cx="1064290" cy="27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5136997" y="3487308"/>
              <a:ext cx="1067037" cy="27360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486" y="3491439"/>
              <a:ext cx="932191" cy="2715416"/>
            </a:xfrm>
            <a:prstGeom prst="rect">
              <a:avLst/>
            </a:prstGeom>
          </p:spPr>
        </p:pic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4080486" y="3487308"/>
              <a:ext cx="910261" cy="27360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464" y="3487308"/>
              <a:ext cx="908638" cy="2719547"/>
            </a:xfrm>
            <a:prstGeom prst="rect">
              <a:avLst/>
            </a:prstGeom>
          </p:spPr>
        </p:pic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387192" y="3487308"/>
              <a:ext cx="910261" cy="27360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19263" y="4186242"/>
            <a:ext cx="3213488" cy="2042928"/>
            <a:chOff x="225083" y="844062"/>
            <a:chExt cx="8792308" cy="552071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25083" y="844062"/>
              <a:ext cx="8792308" cy="552071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27" name="Content Placeholder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38329"/>
              <a:ext cx="8305800" cy="500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-289406" y="3886194"/>
            <a:ext cx="5586413" cy="2971806"/>
            <a:chOff x="-300039" y="4057650"/>
            <a:chExt cx="5586413" cy="2971806"/>
          </a:xfrm>
        </p:grpSpPr>
        <p:sp>
          <p:nvSpPr>
            <p:cNvPr id="32" name="Rectangle 31"/>
            <p:cNvSpPr/>
            <p:nvPr/>
          </p:nvSpPr>
          <p:spPr bwMode="auto">
            <a:xfrm>
              <a:off x="-300039" y="4057650"/>
              <a:ext cx="5586413" cy="297180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" y="4224597"/>
              <a:ext cx="4500563" cy="256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1600" dirty="0" smtClean="0">
                  <a:solidFill>
                    <a:schemeClr val="tx1"/>
                  </a:solidFill>
                </a:rPr>
                <a:t>Identification </a:t>
              </a:r>
              <a:r>
                <a:rPr lang="en-GB" sz="1600" dirty="0">
                  <a:solidFill>
                    <a:schemeClr val="tx1"/>
                  </a:solidFill>
                </a:rPr>
                <a:t>of static and dynamic dropped object hazards and risk assessment shall be documented during all Pre-Task activities and JSAs</a:t>
              </a:r>
              <a:r>
                <a:rPr lang="en-GB" sz="1600" b="0" dirty="0">
                  <a:solidFill>
                    <a:schemeClr val="tx1"/>
                  </a:solidFill>
                </a:rPr>
                <a:t> (e.g. tools and equipment at height, collision checks, environmental factors, housekeeping, removal/replacement of equipment at height, concurrent operations and application of </a:t>
              </a:r>
              <a:r>
                <a:rPr lang="en-GB" sz="1600" dirty="0">
                  <a:solidFill>
                    <a:schemeClr val="tx1"/>
                  </a:solidFill>
                </a:rPr>
                <a:t>DROPS Calculator </a:t>
              </a:r>
              <a:r>
                <a:rPr lang="en-GB" sz="1600" b="0" dirty="0">
                  <a:solidFill>
                    <a:schemeClr val="tx1"/>
                  </a:solidFill>
                </a:rPr>
                <a:t>in the assessment process</a:t>
              </a:r>
              <a:r>
                <a:rPr lang="en-GB" sz="1600" b="0" dirty="0" smtClean="0">
                  <a:solidFill>
                    <a:schemeClr val="tx1"/>
                  </a:solidFill>
                </a:rPr>
                <a:t>).</a:t>
              </a:r>
              <a:endParaRPr lang="en-GB" sz="1600" b="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buNone/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512459" y="1364045"/>
            <a:ext cx="318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All Personnel. All Activities.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2460" y="457200"/>
            <a:ext cx="209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WORKING AT HEIGHT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8938" y="368300"/>
            <a:ext cx="8305800" cy="544513"/>
          </a:xfrm>
        </p:spPr>
        <p:txBody>
          <a:bodyPr/>
          <a:lstStyle/>
          <a:p>
            <a:r>
              <a:rPr lang="en-GB" dirty="0" smtClean="0"/>
              <a:t>DROPS Calculator</a:t>
            </a:r>
            <a:endParaRPr lang="en-US" dirty="0" smtClean="0"/>
          </a:p>
        </p:txBody>
      </p:sp>
      <p:pic>
        <p:nvPicPr>
          <p:cNvPr id="13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38329"/>
            <a:ext cx="8305800" cy="5003800"/>
          </a:xfr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53" y="711049"/>
            <a:ext cx="9017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914400" y="2465493"/>
            <a:ext cx="7835706" cy="265854"/>
            <a:chOff x="914400" y="2465493"/>
            <a:chExt cx="7835706" cy="265854"/>
          </a:xfrm>
        </p:grpSpPr>
        <p:cxnSp>
          <p:nvCxnSpPr>
            <p:cNvPr id="11" name="Straight Connector 10"/>
            <p:cNvCxnSpPr/>
            <p:nvPr/>
          </p:nvCxnSpPr>
          <p:spPr bwMode="auto">
            <a:xfrm flipH="1">
              <a:off x="914400" y="2588457"/>
              <a:ext cx="783570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/>
            <p:cNvGrpSpPr/>
            <p:nvPr/>
          </p:nvGrpSpPr>
          <p:grpSpPr>
            <a:xfrm>
              <a:off x="2180545" y="2465493"/>
              <a:ext cx="525207" cy="265854"/>
              <a:chOff x="1533756" y="4899594"/>
              <a:chExt cx="525207" cy="265854"/>
            </a:xfrm>
          </p:grpSpPr>
          <p:sp>
            <p:nvSpPr>
              <p:cNvPr id="36" name="Rectangle 24"/>
              <p:cNvSpPr>
                <a:spLocks noChangeArrowheads="1"/>
              </p:cNvSpPr>
              <p:nvPr/>
            </p:nvSpPr>
            <p:spPr bwMode="auto">
              <a:xfrm>
                <a:off x="1576508" y="4899594"/>
                <a:ext cx="482455" cy="229503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spcAft>
                    <a:spcPct val="3500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spcAft>
                    <a:spcPct val="3500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spcAft>
                    <a:spcPct val="3500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40000"/>
                  </a:spcBef>
                  <a:spcAft>
                    <a:spcPct val="15000"/>
                  </a:spcAft>
                </a:pPr>
                <a:endParaRPr lang="en-US" altLang="en-US" sz="160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33756" y="4900760"/>
                <a:ext cx="525207" cy="264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GB" sz="1400" dirty="0" smtClean="0">
                    <a:solidFill>
                      <a:schemeClr val="bg1"/>
                    </a:solidFill>
                  </a:rPr>
                  <a:t>35ft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914400" y="5430929"/>
            <a:ext cx="322263" cy="365125"/>
          </a:xfrm>
          <a:prstGeom prst="irregularSeal1">
            <a:avLst/>
          </a:prstGeom>
          <a:solidFill>
            <a:schemeClr val="bg1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1291" tIns="45646" rIns="91291" bIns="45646" anchor="ctr"/>
          <a:lstStyle>
            <a:lvl1pPr eaLnBrk="0" hangingPunct="0">
              <a:spcBef>
                <a:spcPct val="3500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5000"/>
              </a:spcBef>
              <a:spcAft>
                <a:spcPct val="3500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35000"/>
              </a:spcAf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15000"/>
              </a:spcAft>
            </a:pPr>
            <a:endParaRPr lang="en-US" altLang="en-US" sz="1600">
              <a:solidFill>
                <a:schemeClr val="tx2"/>
              </a:solidFill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914400" y="5430929"/>
            <a:ext cx="322263" cy="365125"/>
          </a:xfrm>
          <a:prstGeom prst="irregularSeal1">
            <a:avLst/>
          </a:prstGeom>
          <a:solidFill>
            <a:schemeClr val="bg1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1291" tIns="45646" rIns="91291" bIns="45646" anchor="ctr"/>
          <a:lstStyle>
            <a:lvl1pPr eaLnBrk="0" hangingPunct="0">
              <a:spcBef>
                <a:spcPct val="3500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5000"/>
              </a:spcBef>
              <a:spcAft>
                <a:spcPct val="3500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35000"/>
              </a:spcAf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15000"/>
              </a:spcAft>
            </a:pPr>
            <a:endParaRPr lang="en-US" altLang="en-US" sz="160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58212" y="2023516"/>
            <a:ext cx="1068442" cy="2970515"/>
            <a:chOff x="5554266" y="2023516"/>
            <a:chExt cx="1225587" cy="3407413"/>
          </a:xfrm>
        </p:grpSpPr>
        <p:pic>
          <p:nvPicPr>
            <p:cNvPr id="20" name="Picture 23" descr="waterbottle"/>
            <p:cNvPicPr>
              <a:picLocks noChangeAspect="1" noChangeArrowheads="1"/>
            </p:cNvPicPr>
            <p:nvPr/>
          </p:nvPicPr>
          <p:blipFill>
            <a:blip r:embed="rId5">
              <a:lum bright="22000"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266" y="2028255"/>
              <a:ext cx="1220824" cy="311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5555841" y="2023516"/>
              <a:ext cx="1223975" cy="31384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555878" y="5143049"/>
              <a:ext cx="1223975" cy="26325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35675" y="5166241"/>
              <a:ext cx="864305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1400" dirty="0" smtClean="0">
                  <a:solidFill>
                    <a:schemeClr val="bg1"/>
                  </a:solidFill>
                </a:rPr>
                <a:t>1 1/4lb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69374" y="2028254"/>
            <a:ext cx="1313879" cy="2966385"/>
            <a:chOff x="6876132" y="2028254"/>
            <a:chExt cx="1507122" cy="34026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133" y="2028255"/>
              <a:ext cx="1507121" cy="3133749"/>
            </a:xfrm>
            <a:prstGeom prst="rect">
              <a:avLst/>
            </a:prstGeom>
          </p:spPr>
        </p:pic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6876132" y="2028254"/>
              <a:ext cx="1507121" cy="311479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291" tIns="45646" rIns="91291" bIns="45646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876133" y="5143049"/>
              <a:ext cx="1507120" cy="26325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97540" y="5166241"/>
              <a:ext cx="864305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1400" dirty="0" smtClean="0">
                  <a:solidFill>
                    <a:schemeClr val="bg1"/>
                  </a:solidFill>
                </a:rPr>
                <a:t>2 3/4lb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03074" y="2023516"/>
            <a:ext cx="932191" cy="2970515"/>
            <a:chOff x="4425987" y="2023516"/>
            <a:chExt cx="1069296" cy="3407413"/>
          </a:xfrm>
        </p:grpSpPr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425987" y="5143049"/>
              <a:ext cx="1044178" cy="26325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24463" y="5166241"/>
              <a:ext cx="864305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1400" dirty="0" smtClean="0">
                  <a:solidFill>
                    <a:schemeClr val="bg1"/>
                  </a:solidFill>
                </a:rPr>
                <a:t>1 1/4lb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987" y="2028255"/>
              <a:ext cx="1069296" cy="3114795"/>
            </a:xfrm>
            <a:prstGeom prst="rect">
              <a:avLst/>
            </a:prstGeom>
          </p:spPr>
        </p:pic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425987" y="2023516"/>
              <a:ext cx="1044141" cy="31384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09780" y="2023516"/>
            <a:ext cx="916910" cy="3004453"/>
            <a:chOff x="5404869" y="2023516"/>
            <a:chExt cx="916910" cy="3004453"/>
          </a:xfrm>
        </p:grpSpPr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5404869" y="4743063"/>
              <a:ext cx="910294" cy="229503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90718" y="4763281"/>
              <a:ext cx="753484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1400" dirty="0" smtClean="0">
                  <a:solidFill>
                    <a:schemeClr val="bg1"/>
                  </a:solidFill>
                </a:rPr>
                <a:t>1 3/8lb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141" y="2023516"/>
              <a:ext cx="908638" cy="2719547"/>
            </a:xfrm>
            <a:prstGeom prst="rect">
              <a:avLst/>
            </a:prstGeom>
          </p:spPr>
        </p:pic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5404869" y="2023516"/>
              <a:ext cx="910261" cy="27360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spcAft>
                  <a:spcPct val="3500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5000"/>
                </a:spcBef>
                <a:spcAft>
                  <a:spcPct val="3500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5000"/>
                </a:spcBef>
                <a:spcAft>
                  <a:spcPct val="35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15000"/>
                </a:spcAft>
              </a:pPr>
              <a:endParaRPr lang="en-US" altLang="en-US" sz="16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151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93 L 0.08073 -0.00093 L 0.0823 -0.44173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22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24 L 0.21355 -0.00024 L 0.21632 -0.44311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22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37719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2913" y="476253"/>
            <a:ext cx="3071811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altLang="en-US" kern="0" dirty="0" smtClean="0"/>
              <a:t>WORK AT HEIGHT &amp; LIFTING REQUIREMENTS</a:t>
            </a:r>
          </a:p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altLang="en-US" sz="1600" kern="0" dirty="0" smtClean="0"/>
          </a:p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altLang="en-US" sz="1600" kern="0" dirty="0" smtClean="0">
                <a:solidFill>
                  <a:srgbClr val="FF0000"/>
                </a:solidFill>
              </a:rPr>
              <a:t>In addition to Work at Height and Lifting Standards…</a:t>
            </a:r>
          </a:p>
          <a:p>
            <a:pPr marL="171450" lvl="1" indent="-17145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altLang="en-US" sz="1600" kern="0" dirty="0" smtClean="0"/>
              <a:t>Tools and Equipment Aloft Log Book</a:t>
            </a:r>
          </a:p>
          <a:p>
            <a:pPr marL="360000" lvl="2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400" b="0" kern="0" dirty="0" smtClean="0"/>
              <a:t>What’s going up?</a:t>
            </a:r>
            <a:endParaRPr lang="en-GB" altLang="en-US" sz="1400" b="0" kern="0" dirty="0"/>
          </a:p>
          <a:p>
            <a:pPr marL="360000" lvl="2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400" b="0" kern="0" dirty="0" smtClean="0"/>
              <a:t>Everything brought back down?</a:t>
            </a:r>
            <a:endParaRPr lang="en-GB" altLang="en-US" sz="1600" b="0" kern="0" dirty="0" smtClean="0"/>
          </a:p>
          <a:p>
            <a:pPr marL="171450" lvl="1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600" kern="0" dirty="0" smtClean="0"/>
              <a:t>Securing Tools </a:t>
            </a:r>
            <a:r>
              <a:rPr lang="en-GB" altLang="en-US" sz="1600" i="1" kern="0" dirty="0" smtClean="0"/>
              <a:t>and Equipment</a:t>
            </a:r>
            <a:r>
              <a:rPr lang="en-GB" altLang="en-US" sz="1600" kern="0" dirty="0" smtClean="0"/>
              <a:t> at Height</a:t>
            </a:r>
          </a:p>
          <a:p>
            <a:pPr marL="360000" lvl="2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400" b="0" kern="0" dirty="0" smtClean="0"/>
              <a:t>Suitable for use?</a:t>
            </a:r>
          </a:p>
          <a:p>
            <a:pPr marL="360000" lvl="2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400" b="0" kern="0" dirty="0" smtClean="0"/>
              <a:t>Secured against dropping?</a:t>
            </a:r>
          </a:p>
          <a:p>
            <a:pPr marL="360000" lvl="2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400" b="0" kern="0" dirty="0" smtClean="0"/>
              <a:t>Removed from worksite if not required?</a:t>
            </a:r>
          </a:p>
          <a:p>
            <a:pPr marL="171450" lvl="1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600" kern="0" dirty="0" smtClean="0"/>
              <a:t>Temporary Barricades</a:t>
            </a:r>
          </a:p>
          <a:p>
            <a:pPr marL="171450" lvl="1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600" kern="0" dirty="0" smtClean="0"/>
              <a:t>PA / Audible Warnings and Standby Persons</a:t>
            </a:r>
            <a:endParaRPr lang="en-US" altLang="en-US" sz="16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0"/>
            <a:ext cx="5429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958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300663" y="0"/>
            <a:ext cx="3843337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57838" y="476253"/>
            <a:ext cx="3228975" cy="55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altLang="en-US" kern="0" dirty="0" smtClean="0"/>
              <a:t>STOP THE JOB, COMMUNICATIONS     AND DROPS VIGILANCE</a:t>
            </a:r>
          </a:p>
          <a:p>
            <a:pPr marL="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altLang="en-US" sz="1600" kern="0" dirty="0" smtClean="0"/>
          </a:p>
          <a:p>
            <a:pPr marL="171450" lvl="1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600" b="0" kern="0" dirty="0" smtClean="0"/>
              <a:t>Static/Dynamic Potential during any task? Then </a:t>
            </a:r>
            <a:r>
              <a:rPr lang="en-GB" altLang="en-US" sz="1600" kern="0" dirty="0" smtClean="0"/>
              <a:t>STOP the Job!</a:t>
            </a:r>
          </a:p>
          <a:p>
            <a:pPr marL="171450" lvl="1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600" kern="0" dirty="0" smtClean="0"/>
              <a:t>JSAs</a:t>
            </a:r>
            <a:r>
              <a:rPr lang="en-GB" altLang="en-US" sz="1600" b="0" kern="0" dirty="0" smtClean="0"/>
              <a:t> – Discuss and Identify Drops Hazards, how they might occur and how they can be prevented</a:t>
            </a:r>
          </a:p>
          <a:p>
            <a:pPr marL="171450" lvl="1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600" kern="0" dirty="0" smtClean="0"/>
              <a:t>Toolbox Talks</a:t>
            </a:r>
            <a:r>
              <a:rPr lang="en-GB" altLang="en-US" sz="1600" b="0" kern="0" dirty="0" smtClean="0"/>
              <a:t> – always include Drops</a:t>
            </a:r>
          </a:p>
          <a:p>
            <a:pPr marL="171450" lvl="1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600" kern="0" dirty="0" smtClean="0"/>
              <a:t>Safety Meetings </a:t>
            </a:r>
            <a:r>
              <a:rPr lang="en-GB" altLang="en-US" sz="1600" b="0" kern="0" dirty="0" smtClean="0"/>
              <a:t>– present findings and incidents</a:t>
            </a:r>
          </a:p>
          <a:p>
            <a:pPr marL="171450" lvl="1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600" kern="0" dirty="0" smtClean="0"/>
              <a:t>Hazard Hunts </a:t>
            </a:r>
            <a:r>
              <a:rPr lang="en-GB" altLang="en-US" sz="1600" b="0" kern="0" dirty="0" smtClean="0"/>
              <a:t>– look for loose, unnecessary items at height or missing fittings, damaged fixtures or equipment.</a:t>
            </a:r>
          </a:p>
          <a:p>
            <a:pPr marL="171450" lvl="1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altLang="en-US" sz="1600" kern="0" dirty="0" smtClean="0"/>
              <a:t>GOOD HOUSEKEEPING</a:t>
            </a:r>
            <a:endParaRPr lang="en-US" altLang="en-US" sz="1600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59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4660"/>
            <a:ext cx="9144000" cy="6854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5261957"/>
            <a:ext cx="9144000" cy="1596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39763" y="5539913"/>
            <a:ext cx="7904797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Understanding DROPS is Critical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sz="1800" b="0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MANAGEMENT OF DROPS IN ALL DISCIPLINES AND ACTIVITIES</a:t>
            </a:r>
            <a:endParaRPr lang="ru-RU" sz="1800" b="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03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571" cy="6858000"/>
          </a:xfrm>
        </p:spPr>
      </p:pic>
    </p:spTree>
    <p:extLst>
      <p:ext uri="{BB962C8B-B14F-4D97-AF65-F5344CB8AC3E}">
        <p14:creationId xmlns:p14="http://schemas.microsoft.com/office/powerpoint/2010/main" val="33081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136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35" y="626424"/>
            <a:ext cx="5382491" cy="53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9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1362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152"/>
            <a:ext cx="9112303" cy="506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39763" y="2777490"/>
            <a:ext cx="3930918" cy="28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GB" kern="0" dirty="0" smtClean="0"/>
              <a:t>Applicable?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GB" kern="0" dirty="0" smtClean="0"/>
              <a:t>Time and Cost?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GB" kern="0" dirty="0" smtClean="0"/>
              <a:t>Material Resources?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GB" kern="0" dirty="0" smtClean="0"/>
              <a:t>Management?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GB" kern="0" dirty="0" smtClean="0"/>
              <a:t>AWARENESS?</a:t>
            </a:r>
            <a:endParaRPr lang="ru-RU" kern="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39763" y="1066800"/>
            <a:ext cx="375951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kern="0" dirty="0" smtClean="0"/>
              <a:t>Industry beyond Drilling and Wells calls for DROPS Best Practice implementation… </a:t>
            </a:r>
            <a:endParaRPr lang="ru-RU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4383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543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19149"/>
          </a:xfrm>
        </p:spPr>
      </p:pic>
      <p:sp>
        <p:nvSpPr>
          <p:cNvPr id="10" name="Rectangle 9"/>
          <p:cNvSpPr/>
          <p:nvPr/>
        </p:nvSpPr>
        <p:spPr bwMode="auto">
          <a:xfrm>
            <a:off x="0" y="5261957"/>
            <a:ext cx="9144000" cy="1596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39763" y="5539913"/>
            <a:ext cx="7010717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Gravity : A friend or a worksite hazard?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sz="1800" b="0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UNDERSTANDING DROPS… STATIC vs DYNAMIC</a:t>
            </a:r>
            <a:endParaRPr lang="ru-RU" sz="1800" b="0" kern="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20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261957"/>
            <a:ext cx="9144000" cy="1596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39763" y="5539913"/>
            <a:ext cx="7010717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Cable Ties : Rugged, Universal, Low Cost?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sz="1800" b="0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SELECTION, APPLICATION, INSPECTION OF FIXINGS</a:t>
            </a:r>
            <a:r>
              <a:rPr lang="en-GB" sz="1800" kern="0" dirty="0" smtClean="0">
                <a:solidFill>
                  <a:schemeClr val="bg1"/>
                </a:solidFill>
              </a:rPr>
              <a:t> </a:t>
            </a:r>
            <a:endParaRPr lang="ru-RU" sz="1800" b="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1" y="0"/>
            <a:ext cx="9144000" cy="5456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022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261957"/>
            <a:ext cx="9144000" cy="1596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39763" y="5539913"/>
            <a:ext cx="7803593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Signage : Functional or Promotional?</a:t>
            </a:r>
            <a:endParaRPr lang="en-GB" kern="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sz="1800" b="0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REQUIREMENT, DESIGN, APPLICATION, INSPECTION OF ASSETS </a:t>
            </a:r>
            <a:endParaRPr lang="ru-RU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9173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35280"/>
            <a:ext cx="9144000" cy="6858000"/>
          </a:xfrm>
        </p:spPr>
      </p:pic>
      <p:sp>
        <p:nvSpPr>
          <p:cNvPr id="10" name="Rectangle 9"/>
          <p:cNvSpPr/>
          <p:nvPr/>
        </p:nvSpPr>
        <p:spPr bwMode="auto">
          <a:xfrm>
            <a:off x="0" y="5261957"/>
            <a:ext cx="9144000" cy="1596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39763" y="5539913"/>
            <a:ext cx="8052975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Routinely Used Tools and Devices </a:t>
            </a:r>
            <a:endParaRPr lang="en-GB" kern="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sz="1800" b="0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INVENTORY, INSPECTION, STORAGE AND SECURING OF ALL TOOLS </a:t>
            </a:r>
            <a:endParaRPr lang="ru-RU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78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973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261957"/>
            <a:ext cx="9144000" cy="1596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39763" y="5539913"/>
            <a:ext cx="7010717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Periodic Maintenance and Handovers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sz="1800" b="0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UNDERSTANDING RELIABLE SECURING FEATURES</a:t>
            </a:r>
            <a:r>
              <a:rPr lang="en-GB" sz="1800" kern="0" dirty="0" smtClean="0">
                <a:solidFill>
                  <a:schemeClr val="bg1"/>
                </a:solidFill>
              </a:rPr>
              <a:t> </a:t>
            </a:r>
            <a:endParaRPr lang="ru-RU" sz="1800" b="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5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939"/>
            <a:ext cx="9144000" cy="6436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261957"/>
            <a:ext cx="9144000" cy="1596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39763" y="5539913"/>
            <a:ext cx="7010717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Equipment Overhaul and Replacement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sz="1800" b="0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MANAGING RELIABLE SECURING FEATURES</a:t>
            </a:r>
            <a:r>
              <a:rPr lang="en-GB" sz="1800" kern="0" dirty="0" smtClean="0">
                <a:solidFill>
                  <a:schemeClr val="bg1"/>
                </a:solidFill>
              </a:rPr>
              <a:t> </a:t>
            </a:r>
            <a:endParaRPr lang="ru-RU" sz="1800" b="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2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" y="-365760"/>
            <a:ext cx="9144000" cy="65781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261957"/>
            <a:ext cx="9144000" cy="15960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39763" y="5539913"/>
            <a:ext cx="7904797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319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8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4827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9399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3971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854325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›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kern="0" dirty="0" smtClean="0">
                <a:solidFill>
                  <a:schemeClr val="bg1"/>
                </a:solidFill>
              </a:rPr>
              <a:t>The Ridiculous, to Achieve Simple Objectives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None/>
            </a:pPr>
            <a:r>
              <a:rPr lang="en-GB" sz="1800" b="0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AVAILABILITY OF APPROPRIATE EQUIPMENT AND RESOURCES</a:t>
            </a:r>
            <a:endParaRPr lang="ru-RU" sz="1800" b="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HWeil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Weil_Whi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HWeil_White 1">
        <a:dk1>
          <a:srgbClr val="7F7F7F"/>
        </a:dk1>
        <a:lt1>
          <a:srgbClr val="FFFFFF"/>
        </a:lt1>
        <a:dk2>
          <a:srgbClr val="000000"/>
        </a:dk2>
        <a:lt2>
          <a:srgbClr val="0F4B82"/>
        </a:lt2>
        <a:accent1>
          <a:srgbClr val="DA2128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EAABAC"/>
        </a:accent5>
        <a:accent6>
          <a:srgbClr val="E7E700"/>
        </a:accent6>
        <a:hlink>
          <a:srgbClr val="008000"/>
        </a:hlink>
        <a:folHlink>
          <a:srgbClr val="FF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49397</TotalTime>
  <Words>815</Words>
  <Application>Microsoft Office PowerPoint</Application>
  <PresentationFormat>On-screen Show (4:3)</PresentationFormat>
  <Paragraphs>93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1_HWeil_White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PRE-TASK RISK ASSESSMENT</vt:lpstr>
      <vt:lpstr>DROPS Calculator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lksfvg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Drops Training</dc:title>
  <dc:creator>Allen Smith (DROPS)</dc:creator>
  <cp:lastModifiedBy>shona</cp:lastModifiedBy>
  <cp:revision>1383</cp:revision>
  <cp:lastPrinted>2003-02-21T20:27:45Z</cp:lastPrinted>
  <dcterms:created xsi:type="dcterms:W3CDTF">2002-05-07T22:46:54Z</dcterms:created>
  <dcterms:modified xsi:type="dcterms:W3CDTF">2016-05-03T13:13:27Z</dcterms:modified>
</cp:coreProperties>
</file>