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8" r:id="rId2"/>
    <p:sldId id="360" r:id="rId3"/>
    <p:sldId id="375" r:id="rId4"/>
    <p:sldId id="386" r:id="rId5"/>
    <p:sldId id="387" r:id="rId6"/>
    <p:sldId id="376" r:id="rId7"/>
    <p:sldId id="377" r:id="rId8"/>
    <p:sldId id="379" r:id="rId9"/>
    <p:sldId id="380" r:id="rId10"/>
    <p:sldId id="381" r:id="rId11"/>
    <p:sldId id="382" r:id="rId12"/>
    <p:sldId id="385" r:id="rId13"/>
    <p:sldId id="383" r:id="rId14"/>
    <p:sldId id="389" r:id="rId15"/>
    <p:sldId id="384" r:id="rId16"/>
    <p:sldId id="390" r:id="rId17"/>
    <p:sldId id="391" r:id="rId18"/>
    <p:sldId id="373" r:id="rId19"/>
  </p:sldIdLst>
  <p:sldSz cx="9144000" cy="5715000" type="screen16x1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100" d="100"/>
          <a:sy n="100" d="100"/>
        </p:scale>
        <p:origin x="588" y="29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3F2EE-FB90-443D-81A8-0DFD636CBD27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83054-E379-43F7-B240-11D8630AB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70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43AF9-7FF0-4FFB-99EE-2912C68E70F1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CFAF6-A3E6-492A-8973-721BA2822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47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FBD7D-40E6-47F4-9EFF-1405D8428B9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99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FAD-BB8D-41CB-93C3-EC884FEE7A02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665-2A80-4365-9671-088251D18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FAD-BB8D-41CB-93C3-EC884FEE7A02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665-2A80-4365-9671-088251D18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FAD-BB8D-41CB-93C3-EC884FEE7A02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665-2A80-4365-9671-088251D18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3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FAD-BB8D-41CB-93C3-EC884FEE7A02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665-2A80-4365-9671-088251D18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44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FAD-BB8D-41CB-93C3-EC884FEE7A02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665-2A80-4365-9671-088251D18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6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6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6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FAD-BB8D-41CB-93C3-EC884FEE7A02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665-2A80-4365-9671-088251D18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69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FAD-BB8D-41CB-93C3-EC884FEE7A02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665-2A80-4365-9671-088251D18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9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FAD-BB8D-41CB-93C3-EC884FEE7A02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665-2A80-4365-9671-088251D18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FAD-BB8D-41CB-93C3-EC884FEE7A02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665-2A80-4365-9671-088251D18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FAD-BB8D-41CB-93C3-EC884FEE7A02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665-2A80-4365-9671-088251D18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FFAD-BB8D-41CB-93C3-EC884FEE7A02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665-2A80-4365-9671-088251D18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FFAD-BB8D-41CB-93C3-EC884FEE7A02}" type="datetimeFigureOut">
              <a:rPr lang="en-GB" smtClean="0"/>
              <a:t>20/03/2016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95665-2A80-4365-9671-088251D18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5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es-oilfied-services" TargetMode="External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hyperlink" Target="https://twitter.com/OESGrou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tagram.com/oesgroup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hyperlink" Target="https://plus.google.com/116113695933068723219/about" TargetMode="External"/><Relationship Id="rId4" Type="http://schemas.openxmlformats.org/officeDocument/2006/relationships/hyperlink" Target="https://www.facebook.com/oesgroup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Edite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-238844"/>
            <a:ext cx="9324528" cy="6191487"/>
          </a:xfrm>
          <a:prstGeom prst="rect">
            <a:avLst/>
          </a:prstGeom>
        </p:spPr>
      </p:pic>
      <p:pic>
        <p:nvPicPr>
          <p:cNvPr id="8" name="Picture 7" descr="OESlogo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136" y="0"/>
            <a:ext cx="700904" cy="6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01316"/>
            <a:ext cx="3528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Unnecessary loose lifting equipment in the derrick</a:t>
            </a:r>
            <a:endParaRPr lang="en-GB" sz="2400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Poor housekeeping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Unnecessary brackets and clamps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Tools and equipment left in the Derrick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endParaRPr lang="en-GB" dirty="0" smtClean="0">
              <a:solidFill>
                <a:srgbClr val="000090"/>
              </a:solidFill>
            </a:endParaRPr>
          </a:p>
        </p:txBody>
      </p:sp>
      <p:pic>
        <p:nvPicPr>
          <p:cNvPr id="4" name="Picture 3" descr="OESlogo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65212"/>
            <a:ext cx="700904" cy="696096"/>
          </a:xfrm>
          <a:prstGeom prst="rect">
            <a:avLst/>
          </a:prstGeom>
        </p:spPr>
      </p:pic>
      <p:pic>
        <p:nvPicPr>
          <p:cNvPr id="3" name="Picture 2" descr="Redundant cla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9348"/>
            <a:ext cx="464451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55576" y="409228"/>
            <a:ext cx="5526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In 3</a:t>
            </a:r>
            <a:r>
              <a:rPr lang="en-US" sz="2800" b="1" baseline="30000" dirty="0">
                <a:solidFill>
                  <a:srgbClr val="000090"/>
                </a:solidFill>
              </a:rPr>
              <a:t>rd</a:t>
            </a:r>
            <a:r>
              <a:rPr lang="en-US" sz="2800" b="1" dirty="0">
                <a:solidFill>
                  <a:srgbClr val="000090"/>
                </a:solidFill>
              </a:rPr>
              <a:t> Place – Redundant equipment</a:t>
            </a:r>
            <a:endParaRPr lang="en-GB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89348"/>
            <a:ext cx="3600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Missing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/ Loose </a:t>
            </a:r>
            <a:r>
              <a:rPr lang="en-US" sz="2400" dirty="0">
                <a:solidFill>
                  <a:srgbClr val="000090"/>
                </a:solidFill>
              </a:rPr>
              <a:t>Bolts</a:t>
            </a:r>
            <a:endParaRPr lang="en-GB" sz="2400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Damage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/ Corrosion</a:t>
            </a:r>
            <a:endParaRPr lang="en-GB" sz="2400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</a:rPr>
              <a:t>Lack of, or inadequate, secondary retention</a:t>
            </a:r>
            <a:endParaRPr lang="en-GB" sz="2400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No </a:t>
            </a:r>
            <a:r>
              <a:rPr lang="en-US" sz="2400" dirty="0">
                <a:solidFill>
                  <a:srgbClr val="000090"/>
                </a:solidFill>
              </a:rPr>
              <a:t>fall protection system</a:t>
            </a:r>
            <a:endParaRPr lang="en-GB" sz="2400" dirty="0">
              <a:solidFill>
                <a:srgbClr val="000090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endParaRPr lang="en-GB" dirty="0" smtClean="0">
              <a:solidFill>
                <a:srgbClr val="000090"/>
              </a:solidFill>
            </a:endParaRPr>
          </a:p>
        </p:txBody>
      </p:sp>
      <p:pic>
        <p:nvPicPr>
          <p:cNvPr id="4" name="Picture 3" descr="OESlogo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65212"/>
            <a:ext cx="700904" cy="696096"/>
          </a:xfrm>
          <a:prstGeom prst="rect">
            <a:avLst/>
          </a:prstGeom>
        </p:spPr>
      </p:pic>
      <p:pic>
        <p:nvPicPr>
          <p:cNvPr id="3" name="Picture 2" descr="Ladder - loose conne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01316"/>
            <a:ext cx="4598911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55576" y="409228"/>
            <a:ext cx="3450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In 2</a:t>
            </a:r>
            <a:r>
              <a:rPr lang="en-US" sz="2800" b="1" baseline="30000" dirty="0">
                <a:solidFill>
                  <a:srgbClr val="000090"/>
                </a:solidFill>
              </a:rPr>
              <a:t>nd</a:t>
            </a:r>
            <a:r>
              <a:rPr lang="en-US" sz="2800" b="1" dirty="0">
                <a:solidFill>
                  <a:srgbClr val="000090"/>
                </a:solidFill>
              </a:rPr>
              <a:t> Place –  Ladders</a:t>
            </a:r>
          </a:p>
        </p:txBody>
      </p:sp>
    </p:spTree>
    <p:extLst>
      <p:ext uri="{BB962C8B-B14F-4D97-AF65-F5344CB8AC3E}">
        <p14:creationId xmlns:p14="http://schemas.microsoft.com/office/powerpoint/2010/main" val="38094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489348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</a:rPr>
              <a:t>Lack of, or inadequate, secondary </a:t>
            </a:r>
            <a:r>
              <a:rPr lang="en-US" sz="2400" dirty="0" smtClean="0">
                <a:solidFill>
                  <a:srgbClr val="000090"/>
                </a:solidFill>
              </a:rPr>
              <a:t>retention</a:t>
            </a:r>
            <a:endParaRPr lang="en-US" sz="2400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</a:rPr>
              <a:t>Lack of, or inadequate, </a:t>
            </a:r>
            <a:r>
              <a:rPr lang="en-US" sz="2400" dirty="0" smtClean="0">
                <a:solidFill>
                  <a:srgbClr val="000090"/>
                </a:solidFill>
              </a:rPr>
              <a:t>safety </a:t>
            </a:r>
            <a:r>
              <a:rPr lang="en-US" sz="2400" dirty="0">
                <a:solidFill>
                  <a:srgbClr val="000090"/>
                </a:solidFill>
              </a:rPr>
              <a:t>securing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Incorrectly attached safety </a:t>
            </a:r>
            <a:r>
              <a:rPr lang="en-US" sz="2400" dirty="0">
                <a:solidFill>
                  <a:srgbClr val="000090"/>
                </a:solidFill>
              </a:rPr>
              <a:t>sling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Incorrect </a:t>
            </a:r>
            <a:r>
              <a:rPr lang="en-US" sz="2400" dirty="0">
                <a:solidFill>
                  <a:srgbClr val="000090"/>
                </a:solidFill>
              </a:rPr>
              <a:t>type of </a:t>
            </a:r>
            <a:r>
              <a:rPr lang="en-US" sz="2400" dirty="0" err="1" smtClean="0">
                <a:solidFill>
                  <a:srgbClr val="000090"/>
                </a:solidFill>
              </a:rPr>
              <a:t>carabiner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>
                <a:solidFill>
                  <a:srgbClr val="000090"/>
                </a:solidFill>
              </a:rPr>
              <a:t>used on safety sling</a:t>
            </a:r>
            <a:endParaRPr lang="en-GB" sz="2400" dirty="0" smtClean="0">
              <a:solidFill>
                <a:srgbClr val="000090"/>
              </a:solidFill>
            </a:endParaRPr>
          </a:p>
        </p:txBody>
      </p:sp>
      <p:pic>
        <p:nvPicPr>
          <p:cNvPr id="4" name="Picture 3" descr="OESlogo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65212"/>
            <a:ext cx="700904" cy="696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409228"/>
            <a:ext cx="73364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In 1</a:t>
            </a:r>
            <a:r>
              <a:rPr lang="en-US" sz="2800" b="1" baseline="30000" dirty="0">
                <a:solidFill>
                  <a:srgbClr val="000090"/>
                </a:solidFill>
              </a:rPr>
              <a:t>st</a:t>
            </a:r>
            <a:r>
              <a:rPr lang="en-US" sz="2800" b="1" dirty="0">
                <a:solidFill>
                  <a:srgbClr val="000090"/>
                </a:solidFill>
              </a:rPr>
              <a:t> </a:t>
            </a:r>
            <a:r>
              <a:rPr lang="en-US" sz="2800" b="1" dirty="0" smtClean="0">
                <a:solidFill>
                  <a:srgbClr val="000090"/>
                </a:solidFill>
              </a:rPr>
              <a:t>Place –  </a:t>
            </a:r>
            <a:r>
              <a:rPr lang="en-US" sz="2800" b="1" dirty="0">
                <a:solidFill>
                  <a:srgbClr val="000090"/>
                </a:solidFill>
              </a:rPr>
              <a:t>Strip </a:t>
            </a:r>
            <a:r>
              <a:rPr lang="en-US" sz="2800" b="1" dirty="0" smtClean="0">
                <a:solidFill>
                  <a:srgbClr val="000090"/>
                </a:solidFill>
              </a:rPr>
              <a:t>Lights</a:t>
            </a:r>
          </a:p>
          <a:p>
            <a:r>
              <a:rPr lang="en-US" sz="2800" b="1" dirty="0" smtClean="0">
                <a:solidFill>
                  <a:srgbClr val="000090"/>
                </a:solidFill>
              </a:rPr>
              <a:t>With </a:t>
            </a:r>
            <a:r>
              <a:rPr lang="en-US" sz="2800" b="1" dirty="0">
                <a:solidFill>
                  <a:srgbClr val="000090"/>
                </a:solidFill>
              </a:rPr>
              <a:t>nearly 3 times the findings of anything else</a:t>
            </a:r>
          </a:p>
        </p:txBody>
      </p:sp>
      <p:pic>
        <p:nvPicPr>
          <p:cNvPr id="6" name="Picture 5" descr="Strip light - no safety devic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5372"/>
            <a:ext cx="421566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407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705372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Although those are some of the most frequent findings from our surveys, they are often not the actual dropped object cases that take place. </a:t>
            </a:r>
          </a:p>
          <a:p>
            <a:endParaRPr lang="en-US" sz="2800" b="1" dirty="0">
              <a:solidFill>
                <a:srgbClr val="000090"/>
              </a:solidFill>
            </a:endParaRPr>
          </a:p>
          <a:p>
            <a:r>
              <a:rPr lang="en-US" sz="2800" b="1" dirty="0" smtClean="0">
                <a:solidFill>
                  <a:srgbClr val="000090"/>
                </a:solidFill>
              </a:rPr>
              <a:t>Dropped objects are </a:t>
            </a:r>
            <a:r>
              <a:rPr lang="en-US" sz="2800" b="1" dirty="0">
                <a:solidFill>
                  <a:srgbClr val="000090"/>
                </a:solidFill>
              </a:rPr>
              <a:t>o</a:t>
            </a:r>
            <a:r>
              <a:rPr lang="en-US" sz="2800" b="1" dirty="0" smtClean="0">
                <a:solidFill>
                  <a:srgbClr val="000090"/>
                </a:solidFill>
              </a:rPr>
              <a:t>ften related to the actions of personnel. </a:t>
            </a:r>
          </a:p>
        </p:txBody>
      </p:sp>
      <p:pic>
        <p:nvPicPr>
          <p:cNvPr id="4" name="Picture 3" descr="OESlogo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65212"/>
            <a:ext cx="700904" cy="6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85292"/>
            <a:ext cx="41764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Incorrect selection of hand tools for working at height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Poor placement of equipment parts when carrying out maintenance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000090"/>
                </a:solidFill>
              </a:rPr>
              <a:t>Falling objects from rotating equipment, such as Top Drive, often due to incorrectly reassembled equipment (e.g. not replacing locking wires)</a:t>
            </a:r>
          </a:p>
          <a:p>
            <a:endParaRPr lang="en-GB" dirty="0" smtClean="0">
              <a:solidFill>
                <a:srgbClr val="000090"/>
              </a:solidFill>
            </a:endParaRPr>
          </a:p>
        </p:txBody>
      </p:sp>
      <p:pic>
        <p:nvPicPr>
          <p:cNvPr id="4" name="Picture 3" descr="OESlogo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65212"/>
            <a:ext cx="700904" cy="696096"/>
          </a:xfrm>
          <a:prstGeom prst="rect">
            <a:avLst/>
          </a:prstGeom>
        </p:spPr>
      </p:pic>
      <p:pic>
        <p:nvPicPr>
          <p:cNvPr id="3" name="Picture 2" descr="Liam Rowney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340"/>
            <a:ext cx="427593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11560" y="337220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Some examples:</a:t>
            </a:r>
          </a:p>
        </p:txBody>
      </p:sp>
    </p:spTree>
    <p:extLst>
      <p:ext uri="{BB962C8B-B14F-4D97-AF65-F5344CB8AC3E}">
        <p14:creationId xmlns:p14="http://schemas.microsoft.com/office/powerpoint/2010/main" val="346687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85292"/>
            <a:ext cx="74888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A good understanding of dropped objects by the rig crew (training)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>
                <a:solidFill>
                  <a:srgbClr val="000090"/>
                </a:solidFill>
              </a:rPr>
              <a:t>Rig crew conducting meaningful Drops surveys with a solid understanding of what to look for and how to rectify findings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>
                <a:solidFill>
                  <a:srgbClr val="000090"/>
                </a:solidFill>
              </a:rPr>
              <a:t>JRA’s / JSA’s conducted with Dropped Objects considered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Providing the right tools for work at height and ensuring the crew can easily locate and access them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Relocating equipment that is in a strike path and therefore at dynamic risk to a better location without hindering functionality (e.g. a loud speaker that is within striking distance crane boom and/or load).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Selecting a good 3</a:t>
            </a:r>
            <a:r>
              <a:rPr lang="en-US" sz="2000" baseline="30000" dirty="0" smtClean="0">
                <a:solidFill>
                  <a:srgbClr val="000090"/>
                </a:solidFill>
              </a:rPr>
              <a:t>rd</a:t>
            </a:r>
            <a:r>
              <a:rPr lang="en-US" sz="2000" dirty="0" smtClean="0">
                <a:solidFill>
                  <a:srgbClr val="000090"/>
                </a:solidFill>
              </a:rPr>
              <a:t> party to setup your dropped objects program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Heightened awareness and culture around not leaving unnecessary equipment in the Mast / Derrick </a:t>
            </a:r>
            <a:endParaRPr lang="en-GB" sz="2000" dirty="0" smtClean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GB" dirty="0" smtClean="0">
              <a:solidFill>
                <a:srgbClr val="000090"/>
              </a:solidFill>
            </a:endParaRPr>
          </a:p>
        </p:txBody>
      </p:sp>
      <p:pic>
        <p:nvPicPr>
          <p:cNvPr id="4" name="Picture 3" descr="OESlogo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65212"/>
            <a:ext cx="700904" cy="6960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48123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Some basic measures to further mitigate dropped objects</a:t>
            </a:r>
          </a:p>
        </p:txBody>
      </p:sp>
    </p:spTree>
    <p:extLst>
      <p:ext uri="{BB962C8B-B14F-4D97-AF65-F5344CB8AC3E}">
        <p14:creationId xmlns:p14="http://schemas.microsoft.com/office/powerpoint/2010/main" val="199030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Edite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048" y="-238844"/>
            <a:ext cx="9324528" cy="6191487"/>
          </a:xfrm>
          <a:prstGeom prst="rect">
            <a:avLst/>
          </a:prstGeom>
        </p:spPr>
      </p:pic>
      <p:pic>
        <p:nvPicPr>
          <p:cNvPr id="8" name="Picture 7" descr="OESlogo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136" y="0"/>
            <a:ext cx="700904" cy="696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7704" y="220942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QUESTIONS?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ESlogo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65212"/>
            <a:ext cx="700904" cy="696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0922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000090"/>
                </a:solidFill>
              </a:rPr>
              <a:t>We find all sorts of redundant items at height</a:t>
            </a:r>
            <a:r>
              <a:rPr lang="en-GB" sz="2800" b="1" dirty="0" smtClean="0">
                <a:solidFill>
                  <a:srgbClr val="000090"/>
                </a:solidFill>
              </a:rPr>
              <a:t>:</a:t>
            </a:r>
            <a:endParaRPr lang="en-GB" sz="2800" b="1" dirty="0">
              <a:solidFill>
                <a:srgbClr val="000090"/>
              </a:solidFill>
            </a:endParaRPr>
          </a:p>
        </p:txBody>
      </p:sp>
      <p:pic>
        <p:nvPicPr>
          <p:cNvPr id="3" name="Picture 2" descr="Redunda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7340"/>
            <a:ext cx="4694977" cy="3521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06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40" y="1376370"/>
            <a:ext cx="8229600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88240" y="198674"/>
            <a:ext cx="8640000" cy="63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7" name="AutoShape 5" descr="data:image/jpeg;base64,/9j/4AAQSkZJRgABAQAAAQABAAD/2wCEAAkGBhASERQUEhQUFRQUGBQTGRUSGBcWFRcYHhkYFhUZGB0eHiYeGBsvGRUZIC8gJScrLCwsGx4xNTAqQSYrLikBCQoKBQUFDQUFDSkYEhgpKSkpKSkpKSkpKSkpKSkpKSkpKSkpKSkpKSkpKSkpKSkpKSkpKSkpKSkpKSkpKSkpKf/AABEIAMgAyAMBIgACEQEDEQH/xAAcAAEAAwADAQEAAAAAAAAAAAAABgcIAwQFAgH/xABHEAABAwICBwQECwQJBQAAAAABAAIDBBEFIQYHEjFBUWETInGBCDJikRQjM0JScoKhorHBRJKywhckNENTVJOz0hU10eHw/8QAFAEBAAAAAAAAAAAAAAAAAAAAAP/EABQRAQAAAAAAAAAAAAAAAAAAAAD/2gAMAwEAAhEDEQA/ALxREQEREBERARRjS/WLQ4cLTP2pCLthj70h8RuaOpsFS2lGu3EaruwWpI+UR2pTv3vIFvsgeKC/sZ0kpKRu1UzRxD23AE+A3lQHGfSAw6MEU8c1Q7O1h2TL8Ludn5hpWf5Xl7i55LnHMueS5xPUnMr4LgN5CC2az0iKx1+ypYWci573kfhaD7lH6jXRjLt07GfUjb+t1F8O0erKgAwU08oOQdHG8s/ets/epBT6o8af+ylo9t7B+RKD4/pZxv8Azr/9OH/gu3T66MZbvnY/68bf0svv+hTGbfJR+Hai/wCS6lRqixpn7KXfUew/mQglFH6RFY23a0sL+Za9zCfucB7lKsG9IDD5ABURzU7sr3Hasv0c3PzLQqNxHR6spwTPTTxAZF0kbwz962z9684PB3FBsHBtI6SrbtU00co9hwJHiN4XpLF8TyxwcwlrhmHMJa4HoRmFYGi+u3EaXuz2q4+Up2ZRu3PAN/tA+KDSCKMaH6xaHERaF+zKBd0MndkHgNzh1FwpOgIiICIiAiIgIiICIurimKQ08T5pnhkbBtOc7cB+p6IOaoqGRtc97g1rQSXONgBxJKpDT7XlI9zocNOwwZGpI7zufZA+qPaO/gOJimsTWZNijthodFStN2xE9554OltkTybmB13qGDgOJyAG8ngBzKD9c4klxJLnEuLnG7nEm5JJzJuV38B0eqq2Ts6WJ0rhba2fVYDuL3bmjI9cslZeguop8obNiJMbDmKZtxI7l2jvmfVGfUK7cOw2GCNscLGxxtyDWAABBT2j3o8+q6uqDwJipxbPI2Mh3jhk0eKsrBtAcNpQOxpogQANpzQ558XOuSeqkCICIiAiIgKP4zoFhtUD21NESQRtNaGvHg5tiD1UgRBSukPo8+s6hqDxIiqBfPM2Eg3Dhm0+JVUY9o9VUUnZ1UTonG+zteq8DeWO3OGY65rYK62I4bDPG6OZjZI3ZFrwCCgxu1xBDgSHNIcHNJDgRmCCMwbhW9oDrykY5sOJHbYchUj1m8u1A9Ye0N3EcR8adainxB02HEyRjM0zs5G8+zd8/wCqc+pVSHlxGRB3g8jyKDZtPUMka17HBzXAEOabgjgQVyLMOrvWZNhb9hwdLSuN3RA95h4uivkDzbkD03rSmF4pDURMmheHxvG01zdxH6Hog7SIiAiIgIiIOOoqGRtc97g1rQXOc7IADMkrMuszWI/FJgGXbSxEmNh3vO7tHDnbcOAJ5lSvXlp+57zh8DrMZY1Dh8529sV+AG93O4HA3qHwzPADeTwA6oOWkpJJZGxxNL5HkNaxouXHkFojVnqpjoGiao2ZKpwGdrth9lnM83e6yaqNWYoI+3nAdVStF8vkWnPYb15ny4KxEBEXUxXFoKaMyzyNjjbvc82HgOZ6IPjGccp6SIy1EjYox855tc8AOZ6BUnphr5qJSY6BvYsvbtpADK4c2t3MHjc9AvrXlJ8Lioa6AmSlcyRgcNzHuLSC4HNpIbbdvbY8FUyC6NT+tGomqDSVsvadoLwyOADtob2Ei17jMccirpWMI5XNcHMJa5pDmuGRa4G7SOoIBWrdAdLWYjRRziwf6krR82QAbQ+8EdCEEiREQEREBERAVd6zNVMde0zU+zHVNBztZs3sv5Hk733ViIgxnV0kkT3RytLJGEtcxwsWnkVLtWesR+FzEPu6llIMjBvYd3aNHO28cQByCtrWvqzFfH28ADaqJptl8s0Z7DuvI+XFZy8cjyO8HiD1QbNp6hsjWvYQ5rgHNc3MEHMELkVGajdPnMkGHzuux9zTuPzXb3RX4g728rEcRa80BERAUY1iaXjDqJ8wsZHfFxNPGQ3t5AAuPQKTrN+u7Sf4ViHYt+Tow6IHnI7ZMp8tlrfIoK+c4kkuJc4kuLnEkuJNySTmTfNW3qK0FErzXzNvHGdmAHMOeD35PskWHXa5BVpo9gMlbUxU0WTpXbO1a4Y3e956AffYcVrjDcOjgiZDE3ZjjaGNA4ACwQdlERBH9ONMYcNpXTSWc492OO9jI/gOg4k2yCzHpPpRVYhN21S/aIyawZMjHJg4dTvKmWvjGHS4kIr9ynjAA9p/eefc1vuVcILI1TYtHOyfCao/E1bXOiJ+ZLa5DfGwcAOLTzUCxfCZaWeWnmFpIXFjrbjxDh0III8V1opXMc1zCWuaQ5rhva4G7SOoIurQ08gGK4dDisIb2sDTDVsbvFrHa+yTfdm19+GYVaptqk0zGH1tpCBBU7McjjkGkE9k89AXEHo6/BQlfhCDaSKvtTem3w6k7GQ/1ilDWOv89huI3j3EHqOoVgoCIiAiIgIiIConXroKInivhbZkh2ZwMg15Pck+0TY9dnmVey62JYfHPE+GVu1HI0scDxBFigxu15BBaS1wIIc0kFpGYIIzBBF1qrV3peMRomTGwkb8XK0cJBa/kQQ4dCsy6Q4DJRVMtNLm6J2ztWsHt3seOhFvO44KY6kdJ/guIdi75OsDYieUjdoxHz2nN8wg0giIg83SPGW0lLNUO3RMc/xIGQ99lkF8rnkueSXuJc4neXE3cT5krQHpAYyI8PjgBG1UygW47DO+89e9sD7Sz482BKC6fR50d/tFY9vKniJGeXelI6XLRcfRPJXUvA0CwYUuHU0NgC2NpdbK7nDacfG5K99AREQZe1vx2xmq69kfwNH6KHqxdfNEWYoH2ylhjIPMtLg78wq6QFM9VWlcdHVujnt8GqwIZdr1QcxG49O+Qejr8FDF+O3ZoJDp3ok7Dqx8BuY/XicfnRknZB5keqfC/FR9XfT6JVGN4LTGdphqoLiGWQC00dhYuAzDXC3I3bfdv6mivo/P2w/EZW7A/uYCe99aTIgdAL57xbMIxqPiqHYqx0IPZtY/tyL7IYQdkE7trbAsOjlpRdXDMLhp4xFBG2ONu5rAAP8A2eq7SAiIgIiICIiAiIgpX0htHf7PWMbzp5SBnn3oielw4XP0hzVMxzOYQ5hIe0hzSN4cDdpHmAtY6e4MKrDqmGwJdG4tvnZzRtNPjcBZLabgFBsHRvGW1dLDUN3Ssa/wJGY990UB9H/GRJh8kBI2qaUi189h/fYene2x9lEEV9Iis2quljv6kUjrci5zf0YFW+j2HCoq6aEgkSzRMcB9EuG3+G6lGuio2sYnH0GRM+4u/mXX1RU+3jFL7Jkf7mOA/iQaiREQEREFN+kVhBMdJUgZMdJA77YDmHoLscPFwVJLV2sLAfhmHVEI9YsLmfXb3m/eFlBpuB1QfqkWrzR5tbiMEDxeO5kkHNjMy3wJsD0JUdU+1GyhuLsv86GZo8e6f0KDSTWgCwyA5L9REBERAREQEREBERAREQFj3SHDhT1dTCAQIppWNB+iHHY/DZbCWXdbtPsYxVe0Y3+9jQf4UEo9Het2auqjv68Ubrcy1zv0eUUf1L1GzjEA+myVn3B38q/EHV1sf95rfrx/7Ma72pS3/V4r/wCHL+QXxrop9nGJz9NkT/uLf5V19UVRsYxS+0ZGe9jiP4UGokREBERAWVtZejHwHEZo2i0Uh7ePKwDXkktGVrB1x4WWqVWWvXRT4RRiqYPjKTacfaidbbHkQHDwPNBntexodjYo6+mqDk2ORu2fYd3H+5rifJeNdCEG0QV+qE6otLBW4ewOPx1PaGQcch3HeBbn4gjgpsgIiICIiAiIgIiICIiAs0a7Lf8AV5bf4cX5FaXWXdbtRt4xVeyY2e5gJ/iQfGqf/vNF9eT/AGZEXb1L0+1jEB+gyV/3Bv8AMvxBIfSIo9mrpZLevFI2/Mtc39HhVvo9iIp6ummJIEU0T3EfRDht/hury9IDBhJh8c4A2qaUG9s9h/ceOne2D9lZ8c24KDaaLwNAsZFVh1LNcEujaHWzs5o2XDxuCvfQEREBfEsTXNLXAFrgWkHcQciPcvtEGTtO9E3YdWyQZmP14nHjGSdkdSPVPhfio+tK63tB/h9Htxi9RThz47b3tt34/OwI6gdVmkG6CUau9NHYZWCU3MLwI5mjfsXuHDq05245hampqlkjGvY4OY4BzXNzBBzBCxkrH1Xa1jQf1eq2nUpPdcM3QnjYbyzpw4INFIuGkrI5WNkjc17HC7XMILSOhC5kBRDTLWjQYddr3GWfhDFYv+0dzB4+4qI689NqyldDTU7zE2aN73yNyecw0Na75vG5GeY3KiWtA3INSaAayafFWvDGOimjsXxPIOR3Oa4ZObfLcCOWYUvWRNFdJZaCrjqY8yw2c36cZ9dvQ23HmAtZ4fXxzxMlicHRyND2uHEEXCDsIiICIiAse6Q4iKirqZgSRLNK9pP0S47H4bLUenuMilw6pmuAWxuDb5Xc4bLR43IWS2iwAQWz6O9HtVdVJb1Io235FznfowopV6P+DCPD5JyBtVMpN7Z7DO4wde9tn7SIJ9pHgzaulmp3bpWOZ4EjI++yyC+FzCWvBD2ktcDvDgbOB8wVtBZv13aMfBcQ7ZvydYHSgcpG7IlHntNd5lBJvR50i/tFG93KoiBOefdlA6XDTYfSPNXUsfaPY9LRVMVTFm6J21s3sHt3PYehF/Ox4LXGG4jHPEyaJ21HI0PaRxBFwg7KIiAiIgLPOurQP4JUfC4W/wBXqCdsNGUcpz8g7f4g8wtDLqYrhcVTC+GZodHI0tc08j+R6oMcovf020Nmw2pMMneYQXRSWsJGbvJwyuF4CD1dH9K62hJNJM6IOzc0WLHeLTlfqM1KKnXhjDmFofCwkW2mRd4dRdxF/JQJEFsYdM7H8Kkhk72IUHxkTzm6Vh4eJ2dkjmGHkFUzXXF16+imkslBVx1MeewbPb9OM+u3obDI8wFJ9bmjkcU8dbTZ0tcDK0tHdElg5wyyG0DtAdHckECVz6g9Mz38PlduvLATy/vI/wAnDxPJUwuahrpIZWSxOLZI3B7XDgRmPEcCOIJQbLRePolpJHX0kVRHltjvN4seMntPgV7CAiLrYliMcET5pXbMcbS9xPAAXKCnvSG0i/s9Gx3OolAOeXdiB6XLzY/RHJUzHE55DWAlziGtA3lxNmgeZC7+kOPSVtTLUy5OldtbN7hjdzGDoBbzueKmOpLRj4ViHbO+Tow2UjLOR20Ih5bLneQQX9o5gzaSlhp27omNZ4kDM++6L0kQFGNYmiAxGifCLCRvxkTjwkF7DwIJaehUnRBi9zCCQ4FrgS0tcCC0jIgg5gg5K2tRWnQieaCZwDJDtQE5Brye/H9om467XML715aAOY84hA27H2FQ0fNdubJbiDudysDxNqh8MjwI3g8COqDaKKu9VGswV8fYTkNqomi+fyzRltt68x58VYiAiIgIiIPB0y0PgxGmdDKLH1o5ALujfwcP1HELL2kWj09DUPp6gAPbmCPVe07nt5g2Wv1HtNNCqbEoDHMLPFzHKBd8buY5jmOKDJ6L2dLdEarDp+yqWgbVzHI35OQDeWk8cxdu8XC8ZAVnasq1lfSVGD1DvWaZaZ7vmOGZaPB1nDoXBViuehrpIJWSxOLZI3B7XDgRz6cCOIJQflbRSQyPilaWyRuLHNPBwNj5cQeVlwqz9ZuGNr6WDGKVmT2BlSxuZY4ZBx8DdpPLZPhC9FdDKzEXltLHdrTZ0rsomcczxPQZoJlqI0odDWupDcx1QLgM7NkYL3A4XbkfqtWhFBNXuqmDDT2rnmapILTIRstYDvEbc7cLkkk24blO0BUTr106ErxQQuuyM7U5GYc8G7I/s2ueuzyKmetfWYMPj7CAh1VK02z+Ractt3XkPPgs4+OZ4k7yeJPVB+taSQGgucSGhrQSSTkAAMySclqnV3ogMOomQmxkd8ZK4cZDa/kAA0dAqz1G6AufIMQnbZjLinafnO3OltwA3N53J4C95oCIiAiIg46inbI1zHtDmuBa5rswQciCsy6zNXb8LmBZd1LKSI3Hew7+zcedtx4gHkVp5dXFMLhqInwzMD43jZc124j9D1QY9pKuSKRskTiyRh2mvabFp5haI1Z61o69ohqNmOqaBlezZvaZyPNvuuql1ias5sLdttLpaVxs2UjvMPBstsgeTsgem5Qz8xmCN4PAjkUG0UVE6C69XxBsOIgyRjIVLbmRvLtG/P8ArDPoVduHYlDPG2SF7ZI3ZhzCCCg7KIiAiIg6eLYRBUxOinjbJG7e14uPEcj1VLaUej/O1xfQStewm4im7r2jkH7nDxAPjvV6ogys7VdjIds/Apb9DGR79qyk2j2oOvmINVIymZkS1vxsluIyIaDwvc+a0GiDxdFdEaXD4expmkNJ2nFxLnPdaxc487BewxgAsAABwGQX0utiGJQwRukme2ONuZc8gAIOyq81ma1o6Bphp9mSqcDle7YfafzPJvvsoZp1r1fKHQ4cDHGcjUuuJHc+zb8z6xz6BVJzPE5kneTxJ5lBy1dZJLI6SVxfI8lznuzLjzP/ANkpdqz1dvxSYl920sRAkcN7zv7Np523ngCOYTV3qzmxR224uipWmzpQO888WxXyJ5uzA67lpTC8Lhp4mQwsDI2DZa1u4D9T1Qc1PTtja1jGhrWgNa1uQAGQAXIiICIiAiIgIiIOOop2SNcx7Q5rgQWuFwRxBCpDT7UbIxzpsNG2w5mmPrN59kT6w9k7uB4C80QYue0glpBDmktLXAhwIyIIOYNxuXoYDpDVUUnaUsronG21s+q8DcHt3OGZ655LTWl+rqhxEXmZsygWbNH3ZB4nc4dDcKltKNSWI0vegtVx84hsyjxYSb/ZJ8EEm0e9Ib1W11OeAMtOb55C5jOYHHJx8FZWDafYbVAdjUxEkA7LnBrx4tdYg9Fk+VhY4teC1wyLXAtcD1BzC+C0HeAg2mix7h2kNZTgCCpniAzDY5Hhn7t9n7lIKfW7jTP2ou+uxh/IBBqJFmj+mvGbfKx+PZj/AMrqVGt3Gn/tRaPYYwfmCg1Eo/jOnuG0oPbVMTSATstcHPPg1tyT0WXcR0hrKgET1M8oOZbJI8s/dvs/cvODQNwCC6dIfSG9ZtDTniBLUG2eYuIxmRxzcPBVRj2kNVWydpVSulcL7O16rAd4Y3c0ZDrkuhEwvcGsBc45BrAXOJ6AZlWBovqRxGq709qSPnKNqU+DARbzI8EFftaSQ0AlziGhrRdxJNgABmTcq3dAdRsj3NmxIbDBmKYHvO5dqR6o9kb+J4GzND9XVDhwvCzalIs6aTvSHwO5o6CwUnQcdPTsja1jGhrWgANaLADgAFyIiAiIgIiICIiAiIgIiICIiDzcZ0cpKtuzUwxyj22gkeB3hQHGfR/w+QE08k1O7O1j2rL9Wuz8g4IiCK1no71jb9lVQv5BzHsJ/E4D3qP1GpfGW7oGP+pI39bL8RB1f6J8b/yT/wDUh/5rt0+pfGXb4GM+vI39LoiCQUfo71jrdrVQs5hrHPI/E0H3qVYN6P8Ah8YBqJJqh2V7nsmX6Nbn5FxREE+wbRykpG7NNDHEPYaAT4neV6SIgIiICIiAiIgIiI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7" descr="data:image/jpeg;base64,/9j/4AAQSkZJRgABAQAAAQABAAD/2wCEAAkGBhASERQUEhQUFRQUGBQTGRUSGBcWFRcYHhkYFhUZGB0eHiYeGBsvGRUZIC8gJScrLCwsGx4xNTAqQSYrLikBCQoKBQUFDQUFDSkYEhgpKSkpKSkpKSkpKSkpKSkpKSkpKSkpKSkpKSkpKSkpKSkpKSkpKSkpKSkpKSkpKSkpKf/AABEIAMgAyAMBIgACEQEDEQH/xAAcAAEAAwADAQEAAAAAAAAAAAAABgcIAwQFAgH/xABHEAABAwICBwQECwQJBQAAAAABAAIDBBEFIQYHEjFBUWETInGBCDJikRQjM0JScoKhorHBRJKywhckNENTVJOz0hU10eHw/8QAFAEBAAAAAAAAAAAAAAAAAAAAAP/EABQRAQAAAAAAAAAAAAAAAAAAAAD/2gAMAwEAAhEDEQA/ALxREQEREBERARRjS/WLQ4cLTP2pCLthj70h8RuaOpsFS2lGu3EaruwWpI+UR2pTv3vIFvsgeKC/sZ0kpKRu1UzRxD23AE+A3lQHGfSAw6MEU8c1Q7O1h2TL8Ludn5hpWf5Xl7i55LnHMueS5xPUnMr4LgN5CC2az0iKx1+ypYWci573kfhaD7lH6jXRjLt07GfUjb+t1F8O0erKgAwU08oOQdHG8s/ets/epBT6o8af+ylo9t7B+RKD4/pZxv8Azr/9OH/gu3T66MZbvnY/68bf0svv+hTGbfJR+Hai/wCS6lRqixpn7KXfUew/mQglFH6RFY23a0sL+Za9zCfucB7lKsG9IDD5ABURzU7sr3Hasv0c3PzLQqNxHR6spwTPTTxAZF0kbwz962z9684PB3FBsHBtI6SrbtU00co9hwJHiN4XpLF8TyxwcwlrhmHMJa4HoRmFYGi+u3EaXuz2q4+Up2ZRu3PAN/tA+KDSCKMaH6xaHERaF+zKBd0MndkHgNzh1FwpOgIiICIiAiIgIiICIurimKQ08T5pnhkbBtOc7cB+p6IOaoqGRtc97g1rQSXONgBxJKpDT7XlI9zocNOwwZGpI7zufZA+qPaO/gOJimsTWZNijthodFStN2xE9554OltkTybmB13qGDgOJyAG8ngBzKD9c4klxJLnEuLnG7nEm5JJzJuV38B0eqq2Ts6WJ0rhba2fVYDuL3bmjI9cslZeguop8obNiJMbDmKZtxI7l2jvmfVGfUK7cOw2GCNscLGxxtyDWAABBT2j3o8+q6uqDwJipxbPI2Mh3jhk0eKsrBtAcNpQOxpogQANpzQ558XOuSeqkCICIiAiIgKP4zoFhtUD21NESQRtNaGvHg5tiD1UgRBSukPo8+s6hqDxIiqBfPM2Eg3Dhm0+JVUY9o9VUUnZ1UTonG+zteq8DeWO3OGY65rYK62I4bDPG6OZjZI3ZFrwCCgxu1xBDgSHNIcHNJDgRmCCMwbhW9oDrykY5sOJHbYchUj1m8u1A9Ye0N3EcR8adainxB02HEyRjM0zs5G8+zd8/wCqc+pVSHlxGRB3g8jyKDZtPUMka17HBzXAEOabgjgQVyLMOrvWZNhb9hwdLSuN3RA95h4uivkDzbkD03rSmF4pDURMmheHxvG01zdxH6Hog7SIiAiIgIiIOOoqGRtc97g1rQXOc7IADMkrMuszWI/FJgGXbSxEmNh3vO7tHDnbcOAJ5lSvXlp+57zh8DrMZY1Dh8529sV+AG93O4HA3qHwzPADeTwA6oOWkpJJZGxxNL5HkNaxouXHkFojVnqpjoGiao2ZKpwGdrth9lnM83e6yaqNWYoI+3nAdVStF8vkWnPYb15ny4KxEBEXUxXFoKaMyzyNjjbvc82HgOZ6IPjGccp6SIy1EjYox855tc8AOZ6BUnphr5qJSY6BvYsvbtpADK4c2t3MHjc9AvrXlJ8Lioa6AmSlcyRgcNzHuLSC4HNpIbbdvbY8FUyC6NT+tGomqDSVsvadoLwyOADtob2Ei17jMccirpWMI5XNcHMJa5pDmuGRa4G7SOoIBWrdAdLWYjRRziwf6krR82QAbQ+8EdCEEiREQEREBERAVd6zNVMde0zU+zHVNBztZs3sv5Hk733ViIgxnV0kkT3RytLJGEtcxwsWnkVLtWesR+FzEPu6llIMjBvYd3aNHO28cQByCtrWvqzFfH28ADaqJptl8s0Z7DuvI+XFZy8cjyO8HiD1QbNp6hsjWvYQ5rgHNc3MEHMELkVGajdPnMkGHzuux9zTuPzXb3RX4g728rEcRa80BERAUY1iaXjDqJ8wsZHfFxNPGQ3t5AAuPQKTrN+u7Sf4ViHYt+Tow6IHnI7ZMp8tlrfIoK+c4kkuJc4kuLnEkuJNySTmTfNW3qK0FErzXzNvHGdmAHMOeD35PskWHXa5BVpo9gMlbUxU0WTpXbO1a4Y3e956AffYcVrjDcOjgiZDE3ZjjaGNA4ACwQdlERBH9ONMYcNpXTSWc492OO9jI/gOg4k2yCzHpPpRVYhN21S/aIyawZMjHJg4dTvKmWvjGHS4kIr9ynjAA9p/eefc1vuVcILI1TYtHOyfCao/E1bXOiJ+ZLa5DfGwcAOLTzUCxfCZaWeWnmFpIXFjrbjxDh0III8V1opXMc1zCWuaQ5rhva4G7SOoIurQ08gGK4dDisIb2sDTDVsbvFrHa+yTfdm19+GYVaptqk0zGH1tpCBBU7McjjkGkE9k89AXEHo6/BQlfhCDaSKvtTem3w6k7GQ/1ilDWOv89huI3j3EHqOoVgoCIiAiIgIiIConXroKInivhbZkh2ZwMg15Pck+0TY9dnmVey62JYfHPE+GVu1HI0scDxBFigxu15BBaS1wIIc0kFpGYIIzBBF1qrV3peMRomTGwkb8XK0cJBa/kQQ4dCsy6Q4DJRVMtNLm6J2ztWsHt3seOhFvO44KY6kdJ/guIdi75OsDYieUjdoxHz2nN8wg0giIg83SPGW0lLNUO3RMc/xIGQ99lkF8rnkueSXuJc4neXE3cT5krQHpAYyI8PjgBG1UygW47DO+89e9sD7Sz482BKC6fR50d/tFY9vKniJGeXelI6XLRcfRPJXUvA0CwYUuHU0NgC2NpdbK7nDacfG5K99AREQZe1vx2xmq69kfwNH6KHqxdfNEWYoH2ylhjIPMtLg78wq6QFM9VWlcdHVujnt8GqwIZdr1QcxG49O+Qejr8FDF+O3ZoJDp3ok7Dqx8BuY/XicfnRknZB5keqfC/FR9XfT6JVGN4LTGdphqoLiGWQC00dhYuAzDXC3I3bfdv6mivo/P2w/EZW7A/uYCe99aTIgdAL57xbMIxqPiqHYqx0IPZtY/tyL7IYQdkE7trbAsOjlpRdXDMLhp4xFBG2ONu5rAAP8A2eq7SAiIgIiICIiAiIgpX0htHf7PWMbzp5SBnn3oielw4XP0hzVMxzOYQ5hIe0hzSN4cDdpHmAtY6e4MKrDqmGwJdG4tvnZzRtNPjcBZLabgFBsHRvGW1dLDUN3Ssa/wJGY990UB9H/GRJh8kBI2qaUi189h/fYene2x9lEEV9Iis2quljv6kUjrci5zf0YFW+j2HCoq6aEgkSzRMcB9EuG3+G6lGuio2sYnH0GRM+4u/mXX1RU+3jFL7Jkf7mOA/iQaiREQEREFN+kVhBMdJUgZMdJA77YDmHoLscPFwVJLV2sLAfhmHVEI9YsLmfXb3m/eFlBpuB1QfqkWrzR5tbiMEDxeO5kkHNjMy3wJsD0JUdU+1GyhuLsv86GZo8e6f0KDSTWgCwyA5L9REBERAREQEREBERAREQFj3SHDhT1dTCAQIppWNB+iHHY/DZbCWXdbtPsYxVe0Y3+9jQf4UEo9Het2auqjv68Ubrcy1zv0eUUf1L1GzjEA+myVn3B38q/EHV1sf95rfrx/7Ma72pS3/V4r/wCHL+QXxrop9nGJz9NkT/uLf5V19UVRsYxS+0ZGe9jiP4UGokREBERAWVtZejHwHEZo2i0Uh7ePKwDXkktGVrB1x4WWqVWWvXRT4RRiqYPjKTacfaidbbHkQHDwPNBntexodjYo6+mqDk2ORu2fYd3H+5rifJeNdCEG0QV+qE6otLBW4ewOPx1PaGQcch3HeBbn4gjgpsgIiICIiAiIgIiICIiAs0a7Lf8AV5bf4cX5FaXWXdbtRt4xVeyY2e5gJ/iQfGqf/vNF9eT/AGZEXb1L0+1jEB+gyV/3Bv8AMvxBIfSIo9mrpZLevFI2/Mtc39HhVvo9iIp6ummJIEU0T3EfRDht/hury9IDBhJh8c4A2qaUG9s9h/ceOne2D9lZ8c24KDaaLwNAsZFVh1LNcEujaHWzs5o2XDxuCvfQEREBfEsTXNLXAFrgWkHcQciPcvtEGTtO9E3YdWyQZmP14nHjGSdkdSPVPhfio+tK63tB/h9Htxi9RThz47b3tt34/OwI6gdVmkG6CUau9NHYZWCU3MLwI5mjfsXuHDq05245hampqlkjGvY4OY4BzXNzBBzBCxkrH1Xa1jQf1eq2nUpPdcM3QnjYbyzpw4INFIuGkrI5WNkjc17HC7XMILSOhC5kBRDTLWjQYddr3GWfhDFYv+0dzB4+4qI689NqyldDTU7zE2aN73yNyecw0Na75vG5GeY3KiWtA3INSaAayafFWvDGOimjsXxPIOR3Oa4ZObfLcCOWYUvWRNFdJZaCrjqY8yw2c36cZ9dvQ23HmAtZ4fXxzxMlicHRyND2uHEEXCDsIiICIiAse6Q4iKirqZgSRLNK9pP0S47H4bLUenuMilw6pmuAWxuDb5Xc4bLR43IWS2iwAQWz6O9HtVdVJb1Io235FznfowopV6P+DCPD5JyBtVMpN7Z7DO4wde9tn7SIJ9pHgzaulmp3bpWOZ4EjI++yyC+FzCWvBD2ktcDvDgbOB8wVtBZv13aMfBcQ7ZvydYHSgcpG7IlHntNd5lBJvR50i/tFG93KoiBOefdlA6XDTYfSPNXUsfaPY9LRVMVTFm6J21s3sHt3PYehF/Ox4LXGG4jHPEyaJ21HI0PaRxBFwg7KIiAiIgLPOurQP4JUfC4W/wBXqCdsNGUcpz8g7f4g8wtDLqYrhcVTC+GZodHI0tc08j+R6oMcovf020Nmw2pMMneYQXRSWsJGbvJwyuF4CD1dH9K62hJNJM6IOzc0WLHeLTlfqM1KKnXhjDmFofCwkW2mRd4dRdxF/JQJEFsYdM7H8Kkhk72IUHxkTzm6Vh4eJ2dkjmGHkFUzXXF16+imkslBVx1MeewbPb9OM+u3obDI8wFJ9bmjkcU8dbTZ0tcDK0tHdElg5wyyG0DtAdHckECVz6g9Mz38PlduvLATy/vI/wAnDxPJUwuahrpIZWSxOLZI3B7XDgRmPEcCOIJQbLRePolpJHX0kVRHltjvN4seMntPgV7CAiLrYliMcET5pXbMcbS9xPAAXKCnvSG0i/s9Gx3OolAOeXdiB6XLzY/RHJUzHE55DWAlziGtA3lxNmgeZC7+kOPSVtTLUy5OldtbN7hjdzGDoBbzueKmOpLRj4ViHbO+Tow2UjLOR20Ih5bLneQQX9o5gzaSlhp27omNZ4kDM++6L0kQFGNYmiAxGifCLCRvxkTjwkF7DwIJaehUnRBi9zCCQ4FrgS0tcCC0jIgg5gg5K2tRWnQieaCZwDJDtQE5Brye/H9om467XML715aAOY84hA27H2FQ0fNdubJbiDudysDxNqh8MjwI3g8COqDaKKu9VGswV8fYTkNqomi+fyzRltt68x58VYiAiIgIiIPB0y0PgxGmdDKLH1o5ALujfwcP1HELL2kWj09DUPp6gAPbmCPVe07nt5g2Wv1HtNNCqbEoDHMLPFzHKBd8buY5jmOKDJ6L2dLdEarDp+yqWgbVzHI35OQDeWk8cxdu8XC8ZAVnasq1lfSVGD1DvWaZaZ7vmOGZaPB1nDoXBViuehrpIJWSxOLZI3B7XDgRz6cCOIJQflbRSQyPilaWyRuLHNPBwNj5cQeVlwqz9ZuGNr6WDGKVmT2BlSxuZY4ZBx8DdpPLZPhC9FdDKzEXltLHdrTZ0rsomcczxPQZoJlqI0odDWupDcx1QLgM7NkYL3A4XbkfqtWhFBNXuqmDDT2rnmapILTIRstYDvEbc7cLkkk24blO0BUTr106ErxQQuuyM7U5GYc8G7I/s2ueuzyKmetfWYMPj7CAh1VK02z+Ractt3XkPPgs4+OZ4k7yeJPVB+taSQGgucSGhrQSSTkAAMySclqnV3ogMOomQmxkd8ZK4cZDa/kAA0dAqz1G6AufIMQnbZjLinafnO3OltwA3N53J4C95oCIiAiIg46inbI1zHtDmuBa5rswQciCsy6zNXb8LmBZd1LKSI3Hew7+zcedtx4gHkVp5dXFMLhqInwzMD43jZc124j9D1QY9pKuSKRskTiyRh2mvabFp5haI1Z61o69ohqNmOqaBlezZvaZyPNvuuql1ias5sLdttLpaVxs2UjvMPBstsgeTsgem5Qz8xmCN4PAjkUG0UVE6C69XxBsOIgyRjIVLbmRvLtG/P8ArDPoVduHYlDPG2SF7ZI3ZhzCCCg7KIiAiIg6eLYRBUxOinjbJG7e14uPEcj1VLaUej/O1xfQStewm4im7r2jkH7nDxAPjvV6ogys7VdjIds/Apb9DGR79qyk2j2oOvmINVIymZkS1vxsluIyIaDwvc+a0GiDxdFdEaXD4expmkNJ2nFxLnPdaxc487BewxgAsAABwGQX0utiGJQwRukme2ONuZc8gAIOyq81ma1o6Bphp9mSqcDle7YfafzPJvvsoZp1r1fKHQ4cDHGcjUuuJHc+zb8z6xz6BVJzPE5kneTxJ5lBy1dZJLI6SVxfI8lznuzLjzP/ANkpdqz1dvxSYl920sRAkcN7zv7Np523ngCOYTV3qzmxR224uipWmzpQO888WxXyJ5uzA67lpTC8Lhp4mQwsDI2DZa1u4D9T1Qc1PTtja1jGhrWgNa1uQAGQAXIiICIiAiIgIiIOOop2SNcx7Q5rgQWuFwRxBCpDT7UbIxzpsNG2w5mmPrN59kT6w9k7uB4C80QYue0glpBDmktLXAhwIyIIOYNxuXoYDpDVUUnaUsronG21s+q8DcHt3OGZ655LTWl+rqhxEXmZsygWbNH3ZB4nc4dDcKltKNSWI0vegtVx84hsyjxYSb/ZJ8EEm0e9Ib1W11OeAMtOb55C5jOYHHJx8FZWDafYbVAdjUxEkA7LnBrx4tdYg9Fk+VhY4teC1wyLXAtcD1BzC+C0HeAg2mix7h2kNZTgCCpniAzDY5Hhn7t9n7lIKfW7jTP2ou+uxh/IBBqJFmj+mvGbfKx+PZj/AMrqVGt3Gn/tRaPYYwfmCg1Eo/jOnuG0oPbVMTSATstcHPPg1tyT0WXcR0hrKgET1M8oOZbJI8s/dvs/cvODQNwCC6dIfSG9ZtDTniBLUG2eYuIxmRxzcPBVRj2kNVWydpVSulcL7O16rAd4Y3c0ZDrkuhEwvcGsBc45BrAXOJ6AZlWBovqRxGq709qSPnKNqU+DARbzI8EFftaSQ0AlziGhrRdxJNgABmTcq3dAdRsj3NmxIbDBmKYHvO5dqR6o9kb+J4GzND9XVDhwvCzalIs6aTvSHwO5o6CwUnQcdPTsja1jGhrWgANaLADgAFyIiAiIgIiICIiAiIgIiICIiDzcZ0cpKtuzUwxyj22gkeB3hQHGfR/w+QE08k1O7O1j2rL9Wuz8g4IiCK1no71jb9lVQv5BzHsJ/E4D3qP1GpfGW7oGP+pI39bL8RB1f6J8b/yT/wDUh/5rt0+pfGXb4GM+vI39LoiCQUfo71jrdrVQs5hrHPI/E0H3qVYN6P8Ah8YBqJJqh2V7nsmX6Nbn5FxREE+wbRykpG7NNDHEPYaAT4neV6SIgIiICIiAiIgIiIP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 descr="OESlogo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741" y="226573"/>
            <a:ext cx="580043" cy="576064"/>
          </a:xfrm>
          <a:prstGeom prst="rect">
            <a:avLst/>
          </a:prstGeom>
        </p:spPr>
      </p:pic>
      <p:pic>
        <p:nvPicPr>
          <p:cNvPr id="5" name="Picture 2" descr="C:\Users\amandaduncan\Pictures\Website\OES-Logo-Shi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561356"/>
            <a:ext cx="7029621" cy="39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/>
          <p:cNvSpPr/>
          <p:nvPr/>
        </p:nvSpPr>
        <p:spPr>
          <a:xfrm>
            <a:off x="5557487" y="1849388"/>
            <a:ext cx="864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www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1487" y="2065412"/>
            <a:ext cx="189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oesgroup.com</a:t>
            </a:r>
            <a:endParaRPr lang="en-GB" dirty="0"/>
          </a:p>
        </p:txBody>
      </p:sp>
      <p:pic>
        <p:nvPicPr>
          <p:cNvPr id="2069" name="Picture 21" descr="C:\Users\amandaduncan\Pictures\Website\Social media logos\facebook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87" y="358812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:\Users\amandaduncan\Pictures\Website\Social media logos\Instagram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263" y="358812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C:\Users\amandaduncan\Pictures\Website\Social media logos\Linkedin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76" y="409793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:\Users\amandaduncan\Pictures\Website\Social media logos\SocialGooglePlus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87" y="410416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C:\Users\amandaduncan\Pictures\Website\Social media logos\Twitter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80" y="358812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701487" y="3262188"/>
            <a:ext cx="21097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CONNECT WITH OES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237"/>
            <a:ext cx="9144000" cy="5233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32" y="34335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110C5C"/>
                </a:solidFill>
              </a:rPr>
              <a:t>STATIC DROPPED OBJECTS,</a:t>
            </a:r>
            <a:endParaRPr lang="en-GB" sz="3600" dirty="0">
              <a:solidFill>
                <a:srgbClr val="110C5C"/>
              </a:solidFill>
            </a:endParaRPr>
          </a:p>
        </p:txBody>
      </p:sp>
      <p:pic>
        <p:nvPicPr>
          <p:cNvPr id="2" name="Picture 1" descr="OESlogoBLU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09228"/>
            <a:ext cx="3184516" cy="3162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64" y="39376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110C5C"/>
                </a:solidFill>
              </a:rPr>
              <a:t>COMMON INSPECTION FINDINGS</a:t>
            </a:r>
            <a:endParaRPr lang="en-GB" sz="3600" dirty="0">
              <a:solidFill>
                <a:srgbClr val="110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4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6016" y="1345332"/>
            <a:ext cx="38884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en-GB" dirty="0" smtClean="0">
                <a:solidFill>
                  <a:srgbClr val="000090"/>
                </a:solidFill>
              </a:rPr>
              <a:t>OES began operating 20 years ago.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en-GB" dirty="0" smtClean="0">
                <a:solidFill>
                  <a:srgbClr val="000090"/>
                </a:solidFill>
              </a:rPr>
              <a:t>We provide a range of specialist inspection services backed up with excellent reports.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en-GB" dirty="0" smtClean="0">
                <a:solidFill>
                  <a:srgbClr val="000090"/>
                </a:solidFill>
              </a:rPr>
              <a:t>We operate globally, supporting our clients from 12 </a:t>
            </a:r>
            <a:r>
              <a:rPr lang="en-GB" dirty="0">
                <a:solidFill>
                  <a:srgbClr val="000090"/>
                </a:solidFill>
              </a:rPr>
              <a:t>offices </a:t>
            </a:r>
            <a:r>
              <a:rPr lang="en-GB" dirty="0" smtClean="0">
                <a:solidFill>
                  <a:srgbClr val="000090"/>
                </a:solidFill>
              </a:rPr>
              <a:t>worldwide with a team of 200+ inspection personnel </a:t>
            </a:r>
          </a:p>
        </p:txBody>
      </p:sp>
      <p:pic>
        <p:nvPicPr>
          <p:cNvPr id="5" name="Picture 4" descr="OESlogo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65212"/>
            <a:ext cx="700904" cy="696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0922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000090"/>
                </a:solidFill>
              </a:rPr>
              <a:t>For those who don</a:t>
            </a:r>
            <a:r>
              <a:rPr lang="fr-FR" sz="2800" b="1" dirty="0">
                <a:solidFill>
                  <a:srgbClr val="000090"/>
                </a:solidFill>
              </a:rPr>
              <a:t>’</a:t>
            </a:r>
            <a:r>
              <a:rPr lang="en-GB" sz="2800" b="1" dirty="0">
                <a:solidFill>
                  <a:srgbClr val="000090"/>
                </a:solidFill>
              </a:rPr>
              <a:t>t really know us:</a:t>
            </a:r>
          </a:p>
        </p:txBody>
      </p:sp>
      <p:pic>
        <p:nvPicPr>
          <p:cNvPr id="7" name="Picture 6" descr="Gulam Yusuf 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5292"/>
            <a:ext cx="3312368" cy="4416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91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85292"/>
            <a:ext cx="4608512" cy="4785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dirty="0" smtClean="0">
                <a:solidFill>
                  <a:srgbClr val="000090"/>
                </a:solidFill>
              </a:rPr>
              <a:t>We provide various types of dropped objects surveys and services: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dirty="0" smtClean="0">
                <a:solidFill>
                  <a:srgbClr val="000090"/>
                </a:solidFill>
              </a:rPr>
              <a:t>DOPP (Dropped Objects Prevention Programme):</a:t>
            </a:r>
          </a:p>
          <a:p>
            <a:pPr marL="742950" lvl="1" indent="-285750">
              <a:spcAft>
                <a:spcPts val="600"/>
              </a:spcAft>
              <a:buFont typeface="Courier New"/>
              <a:buChar char="o"/>
            </a:pPr>
            <a:r>
              <a:rPr lang="en-GB" dirty="0" smtClean="0">
                <a:solidFill>
                  <a:srgbClr val="000090"/>
                </a:solidFill>
              </a:rPr>
              <a:t>Analysis of clients dropped objects procedures and culture</a:t>
            </a:r>
          </a:p>
          <a:p>
            <a:pPr marL="742950" lvl="1" indent="-285750">
              <a:spcAft>
                <a:spcPts val="600"/>
              </a:spcAft>
              <a:buFont typeface="Courier New"/>
              <a:buChar char="o"/>
            </a:pPr>
            <a:r>
              <a:rPr lang="en-GB" dirty="0" smtClean="0">
                <a:solidFill>
                  <a:srgbClr val="000090"/>
                </a:solidFill>
              </a:rPr>
              <a:t>Tailored procedure rectification. </a:t>
            </a:r>
          </a:p>
          <a:p>
            <a:pPr marL="742950" lvl="1" indent="-285750">
              <a:spcAft>
                <a:spcPts val="600"/>
              </a:spcAft>
              <a:buFont typeface="Courier New"/>
              <a:buChar char="o"/>
            </a:pPr>
            <a:r>
              <a:rPr lang="en-GB" dirty="0" smtClean="0">
                <a:solidFill>
                  <a:srgbClr val="000090"/>
                </a:solidFill>
              </a:rPr>
              <a:t>Tailored training in static and dynamic dropped objects awareness</a:t>
            </a:r>
          </a:p>
          <a:p>
            <a:pPr marL="742950" lvl="1" indent="-285750">
              <a:spcAft>
                <a:spcPts val="600"/>
              </a:spcAft>
              <a:buFont typeface="Courier New"/>
              <a:buChar char="o"/>
            </a:pPr>
            <a:r>
              <a:rPr lang="en-GB" dirty="0" smtClean="0">
                <a:solidFill>
                  <a:srgbClr val="000090"/>
                </a:solidFill>
              </a:rPr>
              <a:t>Conduct a dropped objects survey and create a tablet based dropped objects solution with RFID integration</a:t>
            </a:r>
          </a:p>
          <a:p>
            <a:pPr marL="742950" lvl="1" indent="-285750">
              <a:spcAft>
                <a:spcPts val="600"/>
              </a:spcAft>
              <a:buFont typeface="Courier New"/>
              <a:buChar char="o"/>
            </a:pPr>
            <a:r>
              <a:rPr lang="en-GB" dirty="0" smtClean="0">
                <a:solidFill>
                  <a:srgbClr val="000090"/>
                </a:solidFill>
              </a:rPr>
              <a:t>Training in conducting DOPP surveys with the tablet</a:t>
            </a:r>
          </a:p>
          <a:p>
            <a:pPr lvl="0">
              <a:spcAft>
                <a:spcPts val="600"/>
              </a:spcAft>
            </a:pPr>
            <a:endParaRPr lang="en-GB" dirty="0" smtClean="0">
              <a:solidFill>
                <a:srgbClr val="000090"/>
              </a:solidFill>
            </a:endParaRPr>
          </a:p>
        </p:txBody>
      </p:sp>
      <p:pic>
        <p:nvPicPr>
          <p:cNvPr id="4" name="Picture 3" descr="Spotlight_Blue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7420"/>
            <a:ext cx="3383280" cy="1267968"/>
          </a:xfrm>
          <a:prstGeom prst="rect">
            <a:avLst/>
          </a:prstGeom>
        </p:spPr>
      </p:pic>
      <p:pic>
        <p:nvPicPr>
          <p:cNvPr id="5" name="Picture 4" descr="OESlogo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65212"/>
            <a:ext cx="700904" cy="6960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337220"/>
            <a:ext cx="5715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0090"/>
                </a:solidFill>
              </a:rPr>
              <a:t>OES’ Dropped Objects Solution </a:t>
            </a:r>
            <a:r>
              <a:rPr lang="en-US" sz="2800" b="1" dirty="0" smtClean="0">
                <a:solidFill>
                  <a:srgbClr val="000090"/>
                </a:solidFill>
              </a:rPr>
              <a:t>Suite:</a:t>
            </a:r>
            <a:endParaRPr lang="en-GB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057300"/>
            <a:ext cx="403244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dirty="0" err="1" smtClean="0">
                <a:solidFill>
                  <a:srgbClr val="000090"/>
                </a:solidFill>
              </a:rPr>
              <a:t>Dropstrack</a:t>
            </a:r>
            <a:endParaRPr lang="en-GB" dirty="0" smtClean="0">
              <a:solidFill>
                <a:srgbClr val="000090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GB" dirty="0">
                <a:solidFill>
                  <a:srgbClr val="000090"/>
                </a:solidFill>
              </a:rPr>
              <a:t>T</a:t>
            </a:r>
            <a:r>
              <a:rPr lang="en-GB" dirty="0" smtClean="0">
                <a:solidFill>
                  <a:srgbClr val="000090"/>
                </a:solidFill>
              </a:rPr>
              <a:t>horough dropped objects </a:t>
            </a:r>
            <a:r>
              <a:rPr lang="en-GB" dirty="0">
                <a:solidFill>
                  <a:srgbClr val="000090"/>
                </a:solidFill>
              </a:rPr>
              <a:t>s</a:t>
            </a:r>
            <a:r>
              <a:rPr lang="en-GB" dirty="0" smtClean="0">
                <a:solidFill>
                  <a:srgbClr val="000090"/>
                </a:solidFill>
              </a:rPr>
              <a:t>urveys via rope access (where needed) to hunt down </a:t>
            </a:r>
            <a:r>
              <a:rPr lang="en-GB" dirty="0">
                <a:solidFill>
                  <a:srgbClr val="000090"/>
                </a:solidFill>
              </a:rPr>
              <a:t>potential dropped objects </a:t>
            </a:r>
            <a:endParaRPr lang="en-GB" dirty="0" smtClean="0">
              <a:solidFill>
                <a:srgbClr val="000090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GB" dirty="0" smtClean="0">
                <a:solidFill>
                  <a:srgbClr val="000090"/>
                </a:solidFill>
              </a:rPr>
              <a:t>Work </a:t>
            </a:r>
            <a:r>
              <a:rPr lang="en-GB" dirty="0">
                <a:solidFill>
                  <a:srgbClr val="000090"/>
                </a:solidFill>
              </a:rPr>
              <a:t>with our clients to rectify findings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GB" dirty="0" smtClean="0">
                <a:solidFill>
                  <a:srgbClr val="000090"/>
                </a:solidFill>
              </a:rPr>
              <a:t>Dropped Objects surveys with full crew packs for follow up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dirty="0" smtClean="0">
                <a:solidFill>
                  <a:srgbClr val="000090"/>
                </a:solidFill>
              </a:rPr>
              <a:t>Dropped Objects E-learning Programme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GB" dirty="0" smtClean="0">
                <a:solidFill>
                  <a:srgbClr val="000090"/>
                </a:solidFill>
              </a:rPr>
              <a:t>On-site and off-site Dropped Objects training </a:t>
            </a:r>
          </a:p>
          <a:p>
            <a:pPr lvl="0">
              <a:spcAft>
                <a:spcPts val="600"/>
              </a:spcAft>
            </a:pPr>
            <a:endParaRPr lang="en-GB" dirty="0" smtClean="0">
              <a:solidFill>
                <a:srgbClr val="000090"/>
              </a:solidFill>
            </a:endParaRP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3204"/>
            <a:ext cx="1286258" cy="1201316"/>
          </a:xfrm>
          <a:prstGeom prst="rect">
            <a:avLst/>
          </a:prstGeom>
        </p:spPr>
      </p:pic>
      <p:pic>
        <p:nvPicPr>
          <p:cNvPr id="5" name="Picture 4" descr="OESlogo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65212"/>
            <a:ext cx="700904" cy="6960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337220"/>
            <a:ext cx="5715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0090"/>
                </a:solidFill>
              </a:rPr>
              <a:t>OES’ Dropped Objects Solution </a:t>
            </a:r>
            <a:r>
              <a:rPr lang="en-US" sz="2800" b="1" dirty="0" smtClean="0">
                <a:solidFill>
                  <a:srgbClr val="000090"/>
                </a:solidFill>
              </a:rPr>
              <a:t>Suite:</a:t>
            </a:r>
            <a:endParaRPr lang="en-GB" sz="2800" b="1" dirty="0">
              <a:solidFill>
                <a:srgbClr val="000090"/>
              </a:solidFill>
            </a:endParaRPr>
          </a:p>
        </p:txBody>
      </p:sp>
      <p:pic>
        <p:nvPicPr>
          <p:cNvPr id="8" name="Picture 7" descr="Barry Lyon 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85" y="1777380"/>
            <a:ext cx="421246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16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75021"/>
            <a:ext cx="4536504" cy="5801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000090"/>
                </a:solidFill>
              </a:rPr>
              <a:t>Some OES related numbers:</a:t>
            </a:r>
          </a:p>
          <a:p>
            <a:pPr>
              <a:spcAft>
                <a:spcPts val="600"/>
              </a:spcAft>
            </a:pPr>
            <a:endParaRPr lang="en-GB" sz="1200" dirty="0" smtClean="0">
              <a:solidFill>
                <a:srgbClr val="000090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en-GB" dirty="0" smtClean="0">
                <a:solidFill>
                  <a:srgbClr val="000090"/>
                </a:solidFill>
              </a:rPr>
              <a:t>In the last 10 years we have conducted 1,775 dropped objects surveys, finding hundreds of thousands of potential dropped objects and then helping our clients to rectify them for a safer work place.</a:t>
            </a:r>
          </a:p>
          <a:p>
            <a:pPr lvl="0">
              <a:spcAft>
                <a:spcPts val="600"/>
              </a:spcAft>
            </a:pPr>
            <a:endParaRPr lang="en-GB" sz="800" dirty="0" smtClean="0">
              <a:solidFill>
                <a:srgbClr val="000090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en-GB" dirty="0" smtClean="0">
                <a:solidFill>
                  <a:srgbClr val="000090"/>
                </a:solidFill>
              </a:rPr>
              <a:t>As an example of how many potential dropped objects there are to find out there; in 2015 on the 173 rigs we conducted dropped objects surveys on, we found 50,405 potential dropped objects.</a:t>
            </a:r>
          </a:p>
          <a:p>
            <a:pPr lvl="0">
              <a:spcAft>
                <a:spcPts val="600"/>
              </a:spcAft>
            </a:pPr>
            <a:endParaRPr lang="en-GB" sz="800" dirty="0" smtClean="0">
              <a:solidFill>
                <a:srgbClr val="000090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en-GB" dirty="0">
                <a:solidFill>
                  <a:srgbClr val="000090"/>
                </a:solidFill>
              </a:rPr>
              <a:t>D</a:t>
            </a:r>
            <a:r>
              <a:rPr lang="en-GB" dirty="0" smtClean="0">
                <a:solidFill>
                  <a:srgbClr val="000090"/>
                </a:solidFill>
              </a:rPr>
              <a:t>ropped objects we classed as “critical” in their severity over the last 10 years, were on 916 unique types of equipment.</a:t>
            </a: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endParaRPr lang="en-GB" dirty="0" smtClean="0">
              <a:solidFill>
                <a:srgbClr val="000090"/>
              </a:solidFill>
            </a:endParaRPr>
          </a:p>
        </p:txBody>
      </p:sp>
      <p:pic>
        <p:nvPicPr>
          <p:cNvPr id="3" name="Picture 2" descr="Stephen Hogg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33364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OESlogo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65212"/>
            <a:ext cx="700904" cy="6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3534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 smtClean="0">
                <a:solidFill>
                  <a:srgbClr val="000090"/>
                </a:solidFill>
              </a:rPr>
              <a:t>Serial offenders in “Critical” action items</a:t>
            </a:r>
          </a:p>
        </p:txBody>
      </p:sp>
      <p:pic>
        <p:nvPicPr>
          <p:cNvPr id="5" name="Picture 4" descr="OESlogo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65212"/>
            <a:ext cx="700904" cy="6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489348"/>
            <a:ext cx="40324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Incorrect </a:t>
            </a:r>
            <a:r>
              <a:rPr lang="en-US" sz="2400" dirty="0">
                <a:solidFill>
                  <a:srgbClr val="000090"/>
                </a:solidFill>
              </a:rPr>
              <a:t>type of sheave block</a:t>
            </a:r>
            <a:endParaRPr lang="en-GB" sz="2400" dirty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Incorrect </a:t>
            </a:r>
            <a:r>
              <a:rPr lang="en-US" sz="2400" dirty="0">
                <a:solidFill>
                  <a:srgbClr val="000090"/>
                </a:solidFill>
              </a:rPr>
              <a:t>type of shackle</a:t>
            </a:r>
            <a:endParaRPr lang="en-GB" sz="2400" dirty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Incorrect </a:t>
            </a:r>
            <a:r>
              <a:rPr lang="en-US" sz="2400" dirty="0">
                <a:solidFill>
                  <a:srgbClr val="000090"/>
                </a:solidFill>
              </a:rPr>
              <a:t>safety pin</a:t>
            </a:r>
            <a:endParaRPr lang="en-GB" sz="2400" dirty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Lack of, or inadequate, </a:t>
            </a:r>
            <a:r>
              <a:rPr lang="en-US" sz="2400" dirty="0">
                <a:solidFill>
                  <a:srgbClr val="000090"/>
                </a:solidFill>
              </a:rPr>
              <a:t>safety securing</a:t>
            </a:r>
            <a:endParaRPr lang="en-GB" sz="2400" dirty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Damage</a:t>
            </a:r>
            <a:r>
              <a:rPr lang="en-US" sz="2400" dirty="0">
                <a:solidFill>
                  <a:srgbClr val="000090"/>
                </a:solidFill>
              </a:rPr>
              <a:t>/Corrosion</a:t>
            </a:r>
            <a:endParaRPr lang="en-GB" sz="2400" dirty="0">
              <a:solidFill>
                <a:srgbClr val="000090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endParaRPr lang="en-GB" dirty="0" smtClean="0">
              <a:solidFill>
                <a:srgbClr val="000090"/>
              </a:solidFill>
            </a:endParaRPr>
          </a:p>
        </p:txBody>
      </p:sp>
      <p:pic>
        <p:nvPicPr>
          <p:cNvPr id="3" name="Picture 2" descr="Sheave Block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7340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OESlogo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65212"/>
            <a:ext cx="700904" cy="6960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6" y="409228"/>
            <a:ext cx="418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0090"/>
                </a:solidFill>
              </a:rPr>
              <a:t>In 5</a:t>
            </a:r>
            <a:r>
              <a:rPr lang="en-US" sz="2800" b="1" baseline="30000" dirty="0">
                <a:solidFill>
                  <a:srgbClr val="000090"/>
                </a:solidFill>
              </a:rPr>
              <a:t>th</a:t>
            </a:r>
            <a:r>
              <a:rPr lang="en-US" sz="2800" b="1" dirty="0">
                <a:solidFill>
                  <a:srgbClr val="000090"/>
                </a:solidFill>
              </a:rPr>
              <a:t> Place - Sheave blocks</a:t>
            </a:r>
            <a:endParaRPr lang="en-GB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6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489348"/>
            <a:ext cx="460851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Lack of, or inadequate, </a:t>
            </a:r>
            <a:r>
              <a:rPr lang="en-US" sz="2400" dirty="0">
                <a:solidFill>
                  <a:srgbClr val="000090"/>
                </a:solidFill>
              </a:rPr>
              <a:t>secondary retention</a:t>
            </a:r>
            <a:endParaRPr lang="en-GB" sz="2400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Lack of, or inadequate, </a:t>
            </a:r>
            <a:r>
              <a:rPr lang="en-US" sz="2400" dirty="0">
                <a:solidFill>
                  <a:srgbClr val="000090"/>
                </a:solidFill>
              </a:rPr>
              <a:t>safety securing</a:t>
            </a:r>
            <a:endParaRPr lang="en-GB" sz="2400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Incorrect use of </a:t>
            </a:r>
            <a:r>
              <a:rPr lang="en-US" sz="2400" dirty="0">
                <a:solidFill>
                  <a:srgbClr val="000090"/>
                </a:solidFill>
              </a:rPr>
              <a:t>safety sling</a:t>
            </a:r>
            <a:endParaRPr lang="en-GB" sz="2400" dirty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Incorrect </a:t>
            </a:r>
            <a:r>
              <a:rPr lang="en-US" sz="2400" dirty="0">
                <a:solidFill>
                  <a:srgbClr val="000090"/>
                </a:solidFill>
              </a:rPr>
              <a:t>type of carabineer used on safety sling</a:t>
            </a:r>
            <a:endParaRPr lang="en-GB" sz="2400" dirty="0">
              <a:solidFill>
                <a:srgbClr val="000090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endParaRPr lang="en-GB" dirty="0" smtClean="0">
              <a:solidFill>
                <a:srgbClr val="000090"/>
              </a:solidFill>
            </a:endParaRPr>
          </a:p>
        </p:txBody>
      </p:sp>
      <p:pic>
        <p:nvPicPr>
          <p:cNvPr id="4" name="Picture 3" descr="OESlogoBLU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65212"/>
            <a:ext cx="700904" cy="696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409228"/>
            <a:ext cx="4205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In 4</a:t>
            </a:r>
            <a:r>
              <a:rPr lang="en-US" sz="2800" b="1" baseline="30000" dirty="0">
                <a:solidFill>
                  <a:srgbClr val="000090"/>
                </a:solidFill>
              </a:rPr>
              <a:t>th</a:t>
            </a:r>
            <a:r>
              <a:rPr lang="en-US" sz="2800" b="1" dirty="0">
                <a:solidFill>
                  <a:srgbClr val="000090"/>
                </a:solidFill>
              </a:rPr>
              <a:t> Place – Loudspeakers</a:t>
            </a:r>
          </a:p>
        </p:txBody>
      </p:sp>
      <p:pic>
        <p:nvPicPr>
          <p:cNvPr id="3" name="Picture 2" descr="speaker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61356"/>
            <a:ext cx="4048968" cy="3040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1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15144</TotalTime>
  <Words>674</Words>
  <Application>Microsoft Office PowerPoint</Application>
  <PresentationFormat>On-screen Show (16:10)</PresentationFormat>
  <Paragraphs>90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maitlandhyslop@oesgroup.com</dc:creator>
  <cp:lastModifiedBy>build</cp:lastModifiedBy>
  <cp:revision>286</cp:revision>
  <cp:lastPrinted>2014-08-12T07:14:09Z</cp:lastPrinted>
  <dcterms:created xsi:type="dcterms:W3CDTF">2012-03-06T08:04:11Z</dcterms:created>
  <dcterms:modified xsi:type="dcterms:W3CDTF">2016-03-20T08:27:51Z</dcterms:modified>
</cp:coreProperties>
</file>