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148FD-048A-44BC-B0B5-B4AC46F8673B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3B5B1-2F79-4416-8497-C81695F17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2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3B5B1-2F79-4416-8497-C81695F173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34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3B5B1-2F79-4416-8497-C81695F173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4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7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7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7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3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1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7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3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0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6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6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87F0F-5CC5-453A-88AE-883BB6431E8F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07379-19D0-43F3-B0C9-063F8CD4A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8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0" y="317568"/>
            <a:ext cx="8005240" cy="520632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>
                <a:latin typeface="Univers 45 Light" pitchFamily="2" charset="0"/>
              </a:rPr>
              <a:t>OMAN DROPS CHAPTER INCIDENT ALERT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105400"/>
            <a:ext cx="8391718" cy="1292423"/>
          </a:xfr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Univers 45 Light" pitchFamily="2" charset="0"/>
              </a:rPr>
              <a:t>Initial Actions and Recommendations:</a:t>
            </a:r>
          </a:p>
          <a:p>
            <a:r>
              <a:rPr lang="en-US" sz="2000" dirty="0">
                <a:latin typeface="Univers 45 Light" pitchFamily="2" charset="0"/>
              </a:rPr>
              <a:t> </a:t>
            </a:r>
          </a:p>
          <a:p>
            <a:r>
              <a:rPr lang="en-US" sz="2000" dirty="0">
                <a:latin typeface="Univers 45 Light" pitchFamily="2" charset="0"/>
              </a:rPr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0161" cy="135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05600" y="6397823"/>
            <a:ext cx="2219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Univers 45 Light" pitchFamily="2" charset="0"/>
              </a:rPr>
              <a:t>Oman@dropsonline.org</a:t>
            </a:r>
            <a:endParaRPr lang="en-US" dirty="0">
              <a:latin typeface="Univers 45 Light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00800" y="838200"/>
            <a:ext cx="2514600" cy="52063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latin typeface="Univers 45 Light" pitchFamily="2" charset="0"/>
              </a:rPr>
              <a:t>Incident Date: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33400" y="1358833"/>
            <a:ext cx="6381363" cy="245116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latin typeface="Univers 45 Light" pitchFamily="2" charset="0"/>
              </a:rPr>
              <a:t>Summary of Incident: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1" dirty="0">
              <a:latin typeface="Univers 45 Light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Univers 45 Light" pitchFamily="2" charset="0"/>
              </a:rPr>
              <a:t>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910160" y="838200"/>
            <a:ext cx="5480922" cy="52063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latin typeface="Univers 45 Light" pitchFamily="2" charset="0"/>
              </a:rPr>
              <a:t>Incident Short Title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3400" y="3810001"/>
            <a:ext cx="6400800" cy="129539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latin typeface="Univers 45 Light" pitchFamily="2" charset="0"/>
              </a:rPr>
              <a:t>Initial Findings: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Univers 45 Light" pitchFamily="2" charset="0"/>
              </a:rPr>
              <a:t> 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914764" y="1358832"/>
            <a:ext cx="2000636" cy="245116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2000" b="1" dirty="0">
              <a:latin typeface="Univers 45 Light" pitchFamily="2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000" b="1" dirty="0">
              <a:latin typeface="Univers 45 Light" pitchFamily="2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latin typeface="Univers 45 Light" pitchFamily="2" charset="0"/>
              </a:rPr>
              <a:t>Picture of The Incident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Univers 45 Light" pitchFamily="2" charset="0"/>
              </a:rPr>
              <a:t> 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A92CC6-5297-4D63-9050-9C7EBA5B5A28}"/>
              </a:ext>
            </a:extLst>
          </p:cNvPr>
          <p:cNvSpPr txBox="1">
            <a:spLocks/>
          </p:cNvSpPr>
          <p:nvPr/>
        </p:nvSpPr>
        <p:spPr>
          <a:xfrm>
            <a:off x="7848600" y="3810000"/>
            <a:ext cx="1076518" cy="252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900" b="1" dirty="0">
                <a:latin typeface="Univers 45 Light" pitchFamily="2" charset="0"/>
              </a:rPr>
              <a:t>Actual/Potential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21196BB-84AA-4588-84DF-F2ABF9B0B001}"/>
              </a:ext>
            </a:extLst>
          </p:cNvPr>
          <p:cNvSpPr txBox="1">
            <a:spLocks/>
          </p:cNvSpPr>
          <p:nvPr/>
        </p:nvSpPr>
        <p:spPr>
          <a:xfrm>
            <a:off x="7848600" y="4062000"/>
            <a:ext cx="1076518" cy="264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00" b="1" dirty="0">
                <a:latin typeface="Univers 45 Light" pitchFamily="2" charset="0"/>
              </a:rPr>
              <a:t>(KG)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ADD9B01-6886-4569-BFF1-B6E217537C67}"/>
              </a:ext>
            </a:extLst>
          </p:cNvPr>
          <p:cNvSpPr txBox="1">
            <a:spLocks/>
          </p:cNvSpPr>
          <p:nvPr/>
        </p:nvSpPr>
        <p:spPr>
          <a:xfrm>
            <a:off x="7848600" y="4314000"/>
            <a:ext cx="1076518" cy="252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00" b="1" dirty="0">
                <a:latin typeface="Univers 45 Light" pitchFamily="2" charset="0"/>
              </a:rPr>
              <a:t>(m)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9D7738-B674-440C-896A-AF95D377A952}"/>
              </a:ext>
            </a:extLst>
          </p:cNvPr>
          <p:cNvSpPr/>
          <p:nvPr/>
        </p:nvSpPr>
        <p:spPr>
          <a:xfrm>
            <a:off x="76200" y="6397823"/>
            <a:ext cx="2478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Univers 45 Light" pitchFamily="2" charset="0"/>
              </a:rPr>
              <a:t>Alert Number: </a:t>
            </a:r>
            <a:r>
              <a:rPr lang="en-GB" sz="1400" b="1" dirty="0"/>
              <a:t>2018/Month-xx</a:t>
            </a:r>
            <a:r>
              <a:rPr lang="en-US" sz="1400" b="1" dirty="0">
                <a:latin typeface="Univers 45 Light" pitchFamily="2" charset="0"/>
              </a:rPr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26D1379-2120-4DE6-A4BC-7DD09806265F}"/>
              </a:ext>
            </a:extLst>
          </p:cNvPr>
          <p:cNvGrpSpPr/>
          <p:nvPr/>
        </p:nvGrpSpPr>
        <p:grpSpPr>
          <a:xfrm>
            <a:off x="6924482" y="3810000"/>
            <a:ext cx="941324" cy="1295400"/>
            <a:chOff x="6924482" y="3810000"/>
            <a:chExt cx="941324" cy="1295400"/>
          </a:xfrm>
        </p:grpSpPr>
        <p:sp>
          <p:nvSpPr>
            <p:cNvPr id="11" name="Content Placeholder 2">
              <a:extLst>
                <a:ext uri="{FF2B5EF4-FFF2-40B4-BE49-F238E27FC236}">
                  <a16:creationId xmlns:a16="http://schemas.microsoft.com/office/drawing/2014/main" id="{7F2EC5DC-C0FB-4A34-8CF2-D64D2F9FA77B}"/>
                </a:ext>
              </a:extLst>
            </p:cNvPr>
            <p:cNvSpPr txBox="1">
              <a:spLocks/>
            </p:cNvSpPr>
            <p:nvPr/>
          </p:nvSpPr>
          <p:spPr>
            <a:xfrm>
              <a:off x="6924482" y="3810000"/>
              <a:ext cx="941324" cy="252000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900" b="1" dirty="0">
                  <a:latin typeface="Univers 45 Light" pitchFamily="2" charset="0"/>
                </a:rPr>
                <a:t>DROP Type</a:t>
              </a:r>
            </a:p>
          </p:txBody>
        </p:sp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52F8BC3E-98E5-40DB-BC33-6D3FF515D6D3}"/>
                </a:ext>
              </a:extLst>
            </p:cNvPr>
            <p:cNvSpPr txBox="1">
              <a:spLocks/>
            </p:cNvSpPr>
            <p:nvPr/>
          </p:nvSpPr>
          <p:spPr>
            <a:xfrm>
              <a:off x="6934200" y="4062000"/>
              <a:ext cx="931606" cy="252000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/>
            </a:bodyPr>
            <a:lstStyle>
              <a:defPPr>
                <a:defRPr lang="en-US"/>
              </a:defPPr>
              <a:lvl1pPr indent="0" algn="ctr">
                <a:spcBef>
                  <a:spcPct val="20000"/>
                </a:spcBef>
                <a:buFont typeface="Arial" panose="020B0604020202020204" pitchFamily="34" charset="0"/>
                <a:buNone/>
                <a:defRPr sz="1000" b="1">
                  <a:latin typeface="Univers 45 Light" pitchFamily="2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/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/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/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/>
              </a:lvl5pPr>
              <a:lvl6pPr marL="2514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9pPr>
            </a:lstStyle>
            <a:p>
              <a:r>
                <a:rPr lang="en-US" sz="900" dirty="0"/>
                <a:t>Weight</a:t>
              </a:r>
            </a:p>
          </p:txBody>
        </p:sp>
        <p:sp>
          <p:nvSpPr>
            <p:cNvPr id="19" name="Content Placeholder 2">
              <a:extLst>
                <a:ext uri="{FF2B5EF4-FFF2-40B4-BE49-F238E27FC236}">
                  <a16:creationId xmlns:a16="http://schemas.microsoft.com/office/drawing/2014/main" id="{EF82A702-EC95-4278-9849-7CC622640F4F}"/>
                </a:ext>
              </a:extLst>
            </p:cNvPr>
            <p:cNvSpPr txBox="1">
              <a:spLocks/>
            </p:cNvSpPr>
            <p:nvPr/>
          </p:nvSpPr>
          <p:spPr>
            <a:xfrm>
              <a:off x="6943918" y="4314000"/>
              <a:ext cx="904682" cy="252000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900" b="1" dirty="0">
                  <a:latin typeface="Univers 45 Light" pitchFamily="2" charset="0"/>
                </a:rPr>
                <a:t>Height</a:t>
              </a:r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95E0912D-8608-42DF-9A7B-9A5A018B9DAA}"/>
                </a:ext>
              </a:extLst>
            </p:cNvPr>
            <p:cNvSpPr txBox="1">
              <a:spLocks/>
            </p:cNvSpPr>
            <p:nvPr/>
          </p:nvSpPr>
          <p:spPr>
            <a:xfrm>
              <a:off x="6943918" y="4578000"/>
              <a:ext cx="921888" cy="252000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800" b="1" dirty="0">
                  <a:latin typeface="Univers 45 Light" pitchFamily="2" charset="0"/>
                </a:rPr>
                <a:t>Actual Severity</a:t>
              </a:r>
            </a:p>
          </p:txBody>
        </p:sp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8E1722FF-0339-4E42-AFA2-9D60E04A7C87}"/>
                </a:ext>
              </a:extLst>
            </p:cNvPr>
            <p:cNvSpPr txBox="1">
              <a:spLocks/>
            </p:cNvSpPr>
            <p:nvPr/>
          </p:nvSpPr>
          <p:spPr>
            <a:xfrm>
              <a:off x="6934200" y="4817400"/>
              <a:ext cx="904682" cy="288000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800" b="1" dirty="0">
                  <a:latin typeface="Univers for BP" panose="020B0603020202020204" pitchFamily="34" charset="0"/>
                </a:rPr>
                <a:t>Potential Severity</a:t>
              </a:r>
            </a:p>
          </p:txBody>
        </p: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C40F109-1984-4018-88FE-DFFC502DA3EC}"/>
              </a:ext>
            </a:extLst>
          </p:cNvPr>
          <p:cNvSpPr txBox="1">
            <a:spLocks/>
          </p:cNvSpPr>
          <p:nvPr/>
        </p:nvSpPr>
        <p:spPr>
          <a:xfrm>
            <a:off x="7853516" y="4580748"/>
            <a:ext cx="1076518" cy="252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000" b="1" dirty="0">
              <a:latin typeface="Univers 45 Light" pitchFamily="2" charset="0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3F28E7A6-8166-4C4A-BAF2-2C81FEFB5CC3}"/>
              </a:ext>
            </a:extLst>
          </p:cNvPr>
          <p:cNvSpPr txBox="1">
            <a:spLocks/>
          </p:cNvSpPr>
          <p:nvPr/>
        </p:nvSpPr>
        <p:spPr>
          <a:xfrm>
            <a:off x="7855860" y="4841700"/>
            <a:ext cx="1076518" cy="252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000" b="1" dirty="0">
              <a:latin typeface="Univers 45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7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0" y="317568"/>
            <a:ext cx="8005240" cy="520632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>
                <a:latin typeface="Univers 45 Light" pitchFamily="2" charset="0"/>
              </a:rPr>
              <a:t>OMAN DROPS CHAPTER INCIDENT ALERT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0161" cy="135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05600" y="6397823"/>
            <a:ext cx="2219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Univers 45 Light" pitchFamily="2" charset="0"/>
              </a:rPr>
              <a:t>Oman@dropsonline.org</a:t>
            </a:r>
            <a:endParaRPr lang="en-US" dirty="0">
              <a:latin typeface="Univers 45 Light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9D7738-B674-440C-896A-AF95D377A952}"/>
              </a:ext>
            </a:extLst>
          </p:cNvPr>
          <p:cNvSpPr/>
          <p:nvPr/>
        </p:nvSpPr>
        <p:spPr>
          <a:xfrm>
            <a:off x="76200" y="6397823"/>
            <a:ext cx="2502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Univers 45 Light" pitchFamily="2" charset="0"/>
              </a:rPr>
              <a:t>Alert Number: </a:t>
            </a:r>
            <a:r>
              <a:rPr lang="en-GB" sz="1400" b="1" dirty="0">
                <a:latin typeface="Univers 45 Light" pitchFamily="2" charset="0"/>
              </a:rPr>
              <a:t>2018/Month-xx</a:t>
            </a:r>
            <a:r>
              <a:rPr lang="en-US" sz="1400" b="1" dirty="0">
                <a:latin typeface="Univers 45 Light" pitchFamily="2" charset="0"/>
              </a:rPr>
              <a:t> </a:t>
            </a:r>
          </a:p>
        </p:txBody>
      </p:sp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E7D908D7-1A93-4317-9AD0-5AC21D1F186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915301"/>
              </p:ext>
            </p:extLst>
          </p:nvPr>
        </p:nvGraphicFramePr>
        <p:xfrm>
          <a:off x="457200" y="1358832"/>
          <a:ext cx="8221663" cy="5038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6" imgW="12048926" imgH="8529634" progId="Excel.Sheet.8">
                  <p:embed/>
                </p:oleObj>
              </mc:Choice>
              <mc:Fallback>
                <p:oleObj name="Worksheet" r:id="rId6" imgW="12048926" imgH="852963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" y="1358832"/>
                        <a:ext cx="8221663" cy="5038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945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610</TotalTime>
  <Words>64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Univers 45 Light</vt:lpstr>
      <vt:lpstr>Univers for BP</vt:lpstr>
      <vt:lpstr>Office Theme</vt:lpstr>
      <vt:lpstr>Worksheet</vt:lpstr>
      <vt:lpstr>OMAN DROPS CHAPTER INCIDENT ALERT</vt:lpstr>
      <vt:lpstr>OMAN DROPS CHAPTER INCIDENT ALERT</vt:lpstr>
    </vt:vector>
  </TitlesOfParts>
  <Company>BP International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Afifi, Nabil</dc:creator>
  <cp:lastModifiedBy>Punter, John M (Target)</cp:lastModifiedBy>
  <cp:revision>36</cp:revision>
  <dcterms:created xsi:type="dcterms:W3CDTF">2017-10-02T06:25:17Z</dcterms:created>
  <dcterms:modified xsi:type="dcterms:W3CDTF">2018-05-10T06:05:08Z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569bf4a9-87bd-4dbf-a36c-1db5158e5def_Enabled">
    <vt:lpwstr>True</vt:lpwstr>
  </property>
  <property fmtid="{D5CDD505-2E9C-101B-9397-08002B2CF9AE}" pid="4" name="MSIP_Label_569bf4a9-87bd-4dbf-a36c-1db5158e5def_SiteId">
    <vt:lpwstr>ea80952e-a476-42d4-aaf4-5457852b0f7e</vt:lpwstr>
  </property>
  <property fmtid="{D5CDD505-2E9C-101B-9397-08002B2CF9AE}" pid="5" name="MSIP_Label_569bf4a9-87bd-4dbf-a36c-1db5158e5def_Ref">
    <vt:lpwstr>https://api.informationprotection.azure.com/api/ea80952e-a476-42d4-aaf4-5457852b0f7e</vt:lpwstr>
  </property>
  <property fmtid="{D5CDD505-2E9C-101B-9397-08002B2CF9AE}" pid="6" name="MSIP_Label_569bf4a9-87bd-4dbf-a36c-1db5158e5def_Owner">
    <vt:lpwstr>Nabil.Alafifi@uk.bp.com</vt:lpwstr>
  </property>
  <property fmtid="{D5CDD505-2E9C-101B-9397-08002B2CF9AE}" pid="7" name="MSIP_Label_569bf4a9-87bd-4dbf-a36c-1db5158e5def_SetDate">
    <vt:lpwstr>2018-03-14T01:28:03.1735313+04:00</vt:lpwstr>
  </property>
  <property fmtid="{D5CDD505-2E9C-101B-9397-08002B2CF9AE}" pid="8" name="MSIP_Label_569bf4a9-87bd-4dbf-a36c-1db5158e5def_Name">
    <vt:lpwstr>General</vt:lpwstr>
  </property>
  <property fmtid="{D5CDD505-2E9C-101B-9397-08002B2CF9AE}" pid="9" name="MSIP_Label_569bf4a9-87bd-4dbf-a36c-1db5158e5def_Application">
    <vt:lpwstr>Microsoft Azure Information Protection</vt:lpwstr>
  </property>
  <property fmtid="{D5CDD505-2E9C-101B-9397-08002B2CF9AE}" pid="10" name="MSIP_Label_569bf4a9-87bd-4dbf-a36c-1db5158e5def_Extended_MSFT_Method">
    <vt:lpwstr>Manual</vt:lpwstr>
  </property>
  <property fmtid="{D5CDD505-2E9C-101B-9397-08002B2CF9AE}" pid="11" name="Sensitivity">
    <vt:lpwstr>General</vt:lpwstr>
  </property>
  <property fmtid="{D5CDD505-2E9C-101B-9397-08002B2CF9AE}" pid="12" name="_AdHocReviewCycleID">
    <vt:i4>109542878</vt:i4>
  </property>
  <property fmtid="{D5CDD505-2E9C-101B-9397-08002B2CF9AE}" pid="13" name="_EmailSubject">
    <vt:lpwstr>Minutes of Meeting - 11th July 2018</vt:lpwstr>
  </property>
  <property fmtid="{D5CDD505-2E9C-101B-9397-08002B2CF9AE}" pid="14" name="_AuthorEmail">
    <vt:lpwstr>John_Punter@oxy.com</vt:lpwstr>
  </property>
  <property fmtid="{D5CDD505-2E9C-101B-9397-08002B2CF9AE}" pid="15" name="_AuthorEmailDisplayName">
    <vt:lpwstr>Punter, John M (Target)</vt:lpwstr>
  </property>
</Properties>
</file>