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352" r:id="rId3"/>
    <p:sldId id="293" r:id="rId4"/>
    <p:sldId id="369" r:id="rId5"/>
    <p:sldId id="351" r:id="rId6"/>
    <p:sldId id="325" r:id="rId7"/>
    <p:sldId id="365" r:id="rId8"/>
    <p:sldId id="370" r:id="rId9"/>
    <p:sldId id="359" r:id="rId10"/>
    <p:sldId id="342" r:id="rId11"/>
    <p:sldId id="368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anied" initials="s" lastIdx="0" clrIdx="0"/>
  <p:cmAuthor id="1" name="User" initials="ME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E6A2"/>
    <a:srgbClr val="000000"/>
    <a:srgbClr val="FF9900"/>
    <a:srgbClr val="005596"/>
    <a:srgbClr val="E3D591"/>
    <a:srgbClr val="BFBFBF"/>
    <a:srgbClr val="FB6823"/>
    <a:srgbClr val="5ED6CD"/>
    <a:srgbClr val="0935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956" autoAdjust="0"/>
    <p:restoredTop sz="92914" autoAdjust="0"/>
  </p:normalViewPr>
  <p:slideViewPr>
    <p:cSldViewPr>
      <p:cViewPr>
        <p:scale>
          <a:sx n="61" d="100"/>
          <a:sy n="61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986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7374650043744527"/>
                  <c:y val="-9.9096675415573057E-2"/>
                </c:manualLayout>
              </c:layout>
              <c:spPr/>
              <c:txPr>
                <a:bodyPr/>
                <a:lstStyle/>
                <a:p>
                  <a:pPr>
                    <a:defRPr sz="11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Charts!$A$23:$J$23</c:f>
              <c:strCache>
                <c:ptCount val="10"/>
                <c:pt idx="0">
                  <c:v>Dropped Object</c:v>
                </c:pt>
                <c:pt idx="1">
                  <c:v>MVA</c:v>
                </c:pt>
                <c:pt idx="2">
                  <c:v>Permit to Work</c:v>
                </c:pt>
                <c:pt idx="3">
                  <c:v>TDS Brake</c:v>
                </c:pt>
                <c:pt idx="4">
                  <c:v>Lifting</c:v>
                </c:pt>
                <c:pt idx="5">
                  <c:v>Elevator Release</c:v>
                </c:pt>
                <c:pt idx="6">
                  <c:v>Flare Extinguished</c:v>
                </c:pt>
                <c:pt idx="7">
                  <c:v>Drill String Blockage</c:v>
                </c:pt>
                <c:pt idx="8">
                  <c:v>Exceeded Test Pressure</c:v>
                </c:pt>
                <c:pt idx="9">
                  <c:v>Uncertified shackle</c:v>
                </c:pt>
              </c:strCache>
            </c:strRef>
          </c:cat>
          <c:val>
            <c:numRef>
              <c:f>Charts!$A$24:$J$24</c:f>
              <c:numCache>
                <c:formatCode>0%</c:formatCode>
                <c:ptCount val="10"/>
                <c:pt idx="0">
                  <c:v>0.6</c:v>
                </c:pt>
                <c:pt idx="1">
                  <c:v>0.04</c:v>
                </c:pt>
                <c:pt idx="2">
                  <c:v>0.04</c:v>
                </c:pt>
                <c:pt idx="3">
                  <c:v>0.04</c:v>
                </c:pt>
                <c:pt idx="4">
                  <c:v>0.08</c:v>
                </c:pt>
                <c:pt idx="5">
                  <c:v>0.04</c:v>
                </c:pt>
                <c:pt idx="6">
                  <c:v>0.04</c:v>
                </c:pt>
                <c:pt idx="7">
                  <c:v>0.04</c:v>
                </c:pt>
                <c:pt idx="8">
                  <c:v>0.04</c:v>
                </c:pt>
                <c:pt idx="9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2195878924225378"/>
          <c:y val="9.1419775592773811E-2"/>
          <c:w val="0.3390801717967073"/>
          <c:h val="0.83956588727888593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[Chart in Microsoft PowerPoint]Sheet4!PivotTable1</c:name>
    <c:fmtId val="-1"/>
  </c:pivotSource>
  <c:chart>
    <c:autoTitleDeleted val="1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1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  <c:pivotFmt>
        <c:idx val="2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n-US"/>
            </a:p>
          </c:txPr>
          <c:showLegendKey val="0"/>
          <c:showVal val="0"/>
          <c:showCatName val="1"/>
          <c:showSerName val="0"/>
          <c:showPercent val="1"/>
          <c:showBubbleSize val="0"/>
        </c:dLbl>
      </c:pivotFmt>
    </c:pivotFmts>
    <c:plotArea>
      <c:layout/>
      <c:pieChart>
        <c:varyColors val="1"/>
        <c:ser>
          <c:idx val="0"/>
          <c:order val="0"/>
          <c:tx>
            <c:strRef>
              <c:f>Sheet4!$B$3</c:f>
              <c:strCache>
                <c:ptCount val="1"/>
                <c:pt idx="0">
                  <c:v>Total</c:v>
                </c:pt>
              </c:strCache>
            </c:strRef>
          </c:tx>
          <c:dLbls>
            <c:dLbl>
              <c:idx val="0"/>
              <c:layout>
                <c:manualLayout>
                  <c:x val="-0.19460980894830007"/>
                  <c:y val="1.9918959603831464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Burn or Scald - Heat or Cold Exposures - Contact With,
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918664044801601"/>
                  <c:y val="0.1913694568771894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Caught In, Under, or Between,
25%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6029451260452909"/>
                  <c:y val="-0.1523885694552682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Cut, Puncture, Scrape Injured By,
15%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6.4767409140847512E-2"/>
                  <c:y val="-0.16493943179367829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Fall, Slip, or Trip Injury,
19%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7.9064579136910215E-2"/>
                  <c:y val="0.11769520052180837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Miscellaneous Causes,
2%</a:t>
                    </a:r>
                    <a:endParaRPr lang="en-US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4.0400209828937592E-2"/>
                  <c:y val="2.1758542480639107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Strain or Injury By,
3%</a:t>
                    </a:r>
                    <a:endParaRPr lang="en-US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3.7161581902885349E-2"/>
                  <c:y val="-2.8689167501297196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Striking Against or Stepping On,
5%</a:t>
                    </a:r>
                    <a:endParaRPr lang="en-US" b="1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0.18310794726240615"/>
                  <c:y val="0.11285967696934143"/>
                </c:manualLayout>
              </c:layout>
              <c:tx>
                <c:rich>
                  <a:bodyPr/>
                  <a:lstStyle/>
                  <a:p>
                    <a:r>
                      <a:rPr lang="en-US" b="1" dirty="0">
                        <a:solidFill>
                          <a:schemeClr val="tx1"/>
                        </a:solidFill>
                      </a:rPr>
                      <a:t>Struck or Injured By,
22%</a:t>
                    </a:r>
                    <a:endParaRPr lang="en-US" b="1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Sheet4!$A$4:$A$12</c:f>
              <c:strCache>
                <c:ptCount val="8"/>
                <c:pt idx="0">
                  <c:v>Burn or Scald - Heat or Cold Exposures - Contact With,</c:v>
                </c:pt>
                <c:pt idx="1">
                  <c:v>Caught In, Under, or Between,</c:v>
                </c:pt>
                <c:pt idx="2">
                  <c:v>Cut, Puncture, Scrape Injured By,</c:v>
                </c:pt>
                <c:pt idx="3">
                  <c:v>Fall, Slip, or Trip Injury,</c:v>
                </c:pt>
                <c:pt idx="4">
                  <c:v>Miscellaneous Causes,</c:v>
                </c:pt>
                <c:pt idx="5">
                  <c:v>Strain or Injury By,</c:v>
                </c:pt>
                <c:pt idx="6">
                  <c:v>Striking Against or Stepping On,</c:v>
                </c:pt>
                <c:pt idx="7">
                  <c:v>Struck or Injured By,</c:v>
                </c:pt>
              </c:strCache>
            </c:strRef>
          </c:cat>
          <c:val>
            <c:numRef>
              <c:f>Sheet4!$B$4:$B$12</c:f>
              <c:numCache>
                <c:formatCode>General</c:formatCode>
                <c:ptCount val="8"/>
                <c:pt idx="0">
                  <c:v>5</c:v>
                </c:pt>
                <c:pt idx="1">
                  <c:v>15</c:v>
                </c:pt>
                <c:pt idx="2">
                  <c:v>9</c:v>
                </c:pt>
                <c:pt idx="3">
                  <c:v>11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13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40"/>
      </c:pieChart>
    </c:plotArea>
    <c:plotVisOnly val="1"/>
    <c:dispBlanksAs val="gap"/>
    <c:showDLblsOverMax val="0"/>
  </c:chart>
  <c:txPr>
    <a:bodyPr/>
    <a:lstStyle/>
    <a:p>
      <a:pPr>
        <a:defRPr sz="1050">
          <a:solidFill>
            <a:schemeClr val="tx1"/>
          </a:solidFill>
        </a:defRPr>
      </a:pPr>
      <a:endParaRPr lang="en-US"/>
    </a:p>
  </c:txPr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</c14:pivotOptions>
    </c:ext>
  </c:extLst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59D11D-7DC3-4197-90C8-D892A1B08C49}" type="datetimeFigureOut">
              <a:rPr lang="en-US" smtClean="0"/>
              <a:pPr/>
              <a:t>3/20/2016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915755-6460-4DD2-A914-45AF94BC97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35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5755-6460-4DD2-A914-45AF94BC97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58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5755-6460-4DD2-A914-45AF94BC978A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48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5755-6460-4DD2-A914-45AF94BC978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58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B1C26F-69A1-4B95-9155-17A9576124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08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790"/>
            <a:ext cx="5608320" cy="4880610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4A3EF-A4F8-4CE8-9A71-B87454B24A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22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5755-6460-4DD2-A914-45AF94BC978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042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5755-6460-4DD2-A914-45AF94BC97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79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5755-6460-4DD2-A914-45AF94BC978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11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5755-6460-4DD2-A914-45AF94BC978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79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5755-6460-4DD2-A914-45AF94BC978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92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15755-6460-4DD2-A914-45AF94BC978A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27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674C3-0B91-47C1-8BCB-5AADC6CDA76A}" type="datetime1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73E0-8FEE-43EA-A0F6-2CD370D3C3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p template v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354"/>
            <a:ext cx="9143997" cy="6857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F3A5D-2EAC-4A6C-A295-865DDCF74230}" type="datetime1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73E0-8FEE-43EA-A0F6-2CD370D3C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3C01D-824A-4606-BB4C-2D190AB58B7E}" type="datetime1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73E0-8FEE-43EA-A0F6-2CD370D3C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B570F-2270-4A6E-8B90-00B5D6278E3A}" type="datetime1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r>
              <a:rPr lang="en-US" dirty="0" smtClean="0"/>
              <a:t>PKD Distribution Restricted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73E0-8FEE-43EA-A0F6-2CD370D3C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EE39F-0F27-486D-80FB-03AEFEFC008B}" type="datetime1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73E0-8FEE-43EA-A0F6-2CD370D3C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9208D-5D52-47BE-865A-5798448A14F4}" type="datetime1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73E0-8FEE-43EA-A0F6-2CD370D3C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544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144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544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D2C3B-C228-49A5-B708-AF38AEC38BB9}" type="datetime1">
              <a:rPr lang="en-US" smtClean="0"/>
              <a:pPr/>
              <a:t>3/20/2016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73E0-8FEE-43EA-A0F6-2CD370D3C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A15AD-5D0C-4A21-9513-AAC33BAFCA72}" type="datetime1">
              <a:rPr lang="en-US" smtClean="0"/>
              <a:pPr/>
              <a:t>3/20/2016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73E0-8FEE-43EA-A0F6-2CD370D3C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DA294-7117-4517-804A-E5570CA317EB}" type="datetime1">
              <a:rPr lang="en-US" smtClean="0"/>
              <a:pPr/>
              <a:t>3/20/2016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73E0-8FEE-43EA-A0F6-2CD370D3C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665AE-5E58-429D-BDE6-2D4F92853B40}" type="datetime1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PKD Restricted Distribution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73E0-8FEE-43EA-A0F6-2CD370D3C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6E486-B3DC-4E0C-A669-EB524C5D43F3}" type="datetime1">
              <a:rPr lang="en-US" smtClean="0"/>
              <a:pPr/>
              <a:t>3/20/2016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73E0-8FEE-43EA-A0F6-2CD370D3C3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781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F97BD-F15C-4AA8-A07F-074F922AE86C}" type="datetime1">
              <a:rPr lang="en-US" smtClean="0"/>
              <a:pPr/>
              <a:t>3/20/2016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373E0-8FEE-43EA-A0F6-2CD370D3C363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-91440" y="6217920"/>
            <a:ext cx="952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PKD_WhiteName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7391400" y="228600"/>
            <a:ext cx="1524000" cy="40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73E0-8FEE-43EA-A0F6-2CD370D3C36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1000" y="1752600"/>
            <a:ext cx="6477000" cy="2971800"/>
          </a:xfrm>
        </p:spPr>
        <p:txBody>
          <a:bodyPr anchor="t" anchorCtr="0"/>
          <a:lstStyle/>
          <a:p>
            <a:r>
              <a:rPr lang="en-US" sz="3600" dirty="0"/>
              <a:t>I</a:t>
            </a:r>
            <a:r>
              <a:rPr lang="en-US" sz="3600" dirty="0" smtClean="0"/>
              <a:t>dentification &amp; </a:t>
            </a:r>
            <a:r>
              <a:rPr lang="en-US" sz="3600" dirty="0"/>
              <a:t>E</a:t>
            </a:r>
            <a:r>
              <a:rPr lang="en-US" sz="3600" dirty="0" smtClean="0"/>
              <a:t>limination </a:t>
            </a:r>
            <a:r>
              <a:rPr lang="en-US" sz="3600" dirty="0"/>
              <a:t>of </a:t>
            </a:r>
            <a:r>
              <a:rPr lang="en-US" sz="3600" dirty="0" smtClean="0"/>
              <a:t>High </a:t>
            </a:r>
            <a:r>
              <a:rPr lang="en-US" sz="3600" dirty="0"/>
              <a:t>P</a:t>
            </a:r>
            <a:r>
              <a:rPr lang="en-US" sz="3600" dirty="0" smtClean="0"/>
              <a:t>otentials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Lessons Learned -</a:t>
            </a:r>
            <a:br>
              <a:rPr lang="en-US" sz="3600" dirty="0" smtClean="0"/>
            </a:br>
            <a:r>
              <a:rPr lang="en-US" sz="3600" dirty="0" smtClean="0"/>
              <a:t>Discussion</a:t>
            </a:r>
            <a:endParaRPr lang="en-US" sz="3600" dirty="0"/>
          </a:p>
        </p:txBody>
      </p:sp>
      <p:pic>
        <p:nvPicPr>
          <p:cNvPr id="6" name="Picture 2" descr="PKD_WhiteNa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" y="589084"/>
            <a:ext cx="2971800" cy="78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2487724"/>
          </a:xfrm>
        </p:spPr>
        <p:txBody>
          <a:bodyPr>
            <a:noAutofit/>
          </a:bodyPr>
          <a:lstStyle/>
          <a:p>
            <a:r>
              <a:rPr lang="en-US" sz="2800" dirty="0" smtClean="0"/>
              <a:t>Identification and elimination of hazards that escalate in severity when routine work becomes non-routine will drive continuous safety improvement</a:t>
            </a:r>
          </a:p>
          <a:p>
            <a:endParaRPr lang="en-US" sz="1600" dirty="0"/>
          </a:p>
          <a:p>
            <a:r>
              <a:rPr lang="en-US" sz="2800" dirty="0" smtClean="0"/>
              <a:t>Sharing Lessons Learned on a more granular level with greater cooperation will benefit the industry</a:t>
            </a:r>
          </a:p>
          <a:p>
            <a:endParaRPr lang="en-US" sz="1600" dirty="0" smtClean="0"/>
          </a:p>
          <a:p>
            <a:r>
              <a:rPr lang="en-US" sz="2800" dirty="0" smtClean="0"/>
              <a:t>Hazard Identification</a:t>
            </a:r>
            <a:endParaRPr lang="en-US" sz="2800" dirty="0"/>
          </a:p>
          <a:p>
            <a:pPr marL="857250" lvl="1" indent="-457200"/>
            <a:r>
              <a:rPr lang="en-US" sz="2200" i="1" dirty="0"/>
              <a:t>Recognize</a:t>
            </a:r>
            <a:r>
              <a:rPr lang="en-US" sz="2200" dirty="0"/>
              <a:t> the </a:t>
            </a:r>
            <a:r>
              <a:rPr lang="en-US" sz="2200" b="1" dirty="0"/>
              <a:t>Hazards</a:t>
            </a:r>
          </a:p>
          <a:p>
            <a:pPr marL="857250" lvl="1" indent="-457200"/>
            <a:r>
              <a:rPr lang="en-US" sz="2200" i="1" dirty="0"/>
              <a:t>Understand</a:t>
            </a:r>
            <a:r>
              <a:rPr lang="en-US" sz="2200" dirty="0"/>
              <a:t> the </a:t>
            </a:r>
            <a:r>
              <a:rPr lang="en-US" sz="2200" b="1" dirty="0"/>
              <a:t>Risks</a:t>
            </a:r>
            <a:endParaRPr lang="en-US" sz="2200" dirty="0"/>
          </a:p>
          <a:p>
            <a:pPr marL="857250" lvl="1" indent="-457200"/>
            <a:r>
              <a:rPr lang="en-US" sz="2200" i="1" dirty="0" smtClean="0"/>
              <a:t>Change </a:t>
            </a:r>
            <a:r>
              <a:rPr lang="en-US" sz="2200" dirty="0"/>
              <a:t>to prevent </a:t>
            </a:r>
            <a:r>
              <a:rPr lang="en-US" sz="2200" b="1" dirty="0"/>
              <a:t>Harm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73E0-8FEE-43EA-A0F6-2CD370D3C3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241300"/>
            <a:ext cx="8686800" cy="368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prstClr val="black"/>
                </a:solidFill>
              </a:rPr>
              <a:t>Our Expectations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79" y="3657600"/>
            <a:ext cx="43434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88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73E0-8FEE-43EA-A0F6-2CD370D3C363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81000" y="1752600"/>
            <a:ext cx="6477000" cy="2590800"/>
          </a:xfrm>
        </p:spPr>
        <p:txBody>
          <a:bodyPr anchor="t" anchorCtr="0"/>
          <a:lstStyle/>
          <a:p>
            <a:r>
              <a:rPr lang="en-US" sz="3600" dirty="0"/>
              <a:t>I</a:t>
            </a:r>
            <a:r>
              <a:rPr lang="en-US" sz="3600" dirty="0" smtClean="0"/>
              <a:t>dentification &amp; </a:t>
            </a:r>
            <a:r>
              <a:rPr lang="en-US" sz="3600" dirty="0"/>
              <a:t>E</a:t>
            </a:r>
            <a:r>
              <a:rPr lang="en-US" sz="3600" dirty="0" smtClean="0"/>
              <a:t>limination </a:t>
            </a:r>
            <a:r>
              <a:rPr lang="en-US" sz="3600" dirty="0"/>
              <a:t>of </a:t>
            </a:r>
            <a:r>
              <a:rPr lang="en-US" sz="3600" dirty="0" smtClean="0"/>
              <a:t>High </a:t>
            </a:r>
            <a:r>
              <a:rPr lang="en-US" sz="3600" dirty="0"/>
              <a:t>P</a:t>
            </a:r>
            <a:r>
              <a:rPr lang="en-US" sz="3600" dirty="0" smtClean="0"/>
              <a:t>otentials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Lessons </a:t>
            </a:r>
            <a:r>
              <a:rPr lang="en-US" sz="3600" dirty="0"/>
              <a:t>L</a:t>
            </a:r>
            <a:r>
              <a:rPr lang="en-US" sz="3600" dirty="0" smtClean="0"/>
              <a:t>earned</a:t>
            </a:r>
            <a:endParaRPr lang="en-US" sz="3600" dirty="0"/>
          </a:p>
        </p:txBody>
      </p:sp>
      <p:pic>
        <p:nvPicPr>
          <p:cNvPr id="6" name="Picture 2" descr="PKD_WhiteNa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57200" y="589084"/>
            <a:ext cx="2971800" cy="78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147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73E0-8FEE-43EA-A0F6-2CD370D3C36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04800" y="250672"/>
            <a:ext cx="8534400" cy="368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buClr>
                <a:srgbClr val="D32328"/>
              </a:buClr>
            </a:pPr>
            <a:r>
              <a:rPr lang="en-US" sz="2800" dirty="0"/>
              <a:t>Commitment to Safe Operations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1886" y="1676400"/>
            <a:ext cx="4713514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lvl="1" fontAlgn="base">
              <a:spcBef>
                <a:spcPct val="50000"/>
              </a:spcBef>
              <a:buClr>
                <a:srgbClr val="567F98"/>
              </a:buClr>
              <a:buSzPct val="85000"/>
            </a:pPr>
            <a:r>
              <a:rPr lang="en-GB" sz="2800" b="1" dirty="0" smtClean="0"/>
              <a:t>Our Vision: </a:t>
            </a:r>
          </a:p>
          <a:p>
            <a:pPr lvl="1" indent="-457200" fontAlgn="base">
              <a:spcBef>
                <a:spcPct val="50000"/>
              </a:spcBef>
              <a:buClr>
                <a:srgbClr val="567F98"/>
              </a:buClr>
              <a:buSzPct val="85000"/>
              <a:buFont typeface="Arial" panose="020B0604020202020204" pitchFamily="34" charset="0"/>
              <a:buChar char="•"/>
            </a:pPr>
            <a:r>
              <a:rPr lang="en-GB" sz="2800" dirty="0" smtClean="0"/>
              <a:t>No incidents</a:t>
            </a:r>
          </a:p>
          <a:p>
            <a:pPr marL="0" lvl="1" fontAlgn="base">
              <a:spcBef>
                <a:spcPct val="50000"/>
              </a:spcBef>
              <a:buClr>
                <a:srgbClr val="567F98"/>
              </a:buClr>
              <a:buSzPct val="85000"/>
            </a:pPr>
            <a:r>
              <a:rPr lang="en-GB" sz="2800" b="1" dirty="0" smtClean="0"/>
              <a:t>Our Priority: </a:t>
            </a:r>
          </a:p>
          <a:p>
            <a:pPr lvl="1" indent="-457200" fontAlgn="base">
              <a:spcBef>
                <a:spcPct val="50000"/>
              </a:spcBef>
              <a:buClr>
                <a:srgbClr val="567F98"/>
              </a:buClr>
              <a:buSzPct val="85000"/>
              <a:buFont typeface="Arial" panose="020B0604020202020204" pitchFamily="34" charset="0"/>
              <a:buChar char="•"/>
            </a:pPr>
            <a:r>
              <a:rPr lang="en-GB" sz="2800" dirty="0" smtClean="0"/>
              <a:t>Incident </a:t>
            </a:r>
            <a:r>
              <a:rPr lang="en-GB" sz="2800" dirty="0"/>
              <a:t>free operations; where nobody gets </a:t>
            </a:r>
            <a:r>
              <a:rPr lang="en-GB" sz="2800" dirty="0" smtClean="0"/>
              <a:t>hurt, without harm to the environment or assets</a:t>
            </a:r>
          </a:p>
        </p:txBody>
      </p:sp>
      <p:pic>
        <p:nvPicPr>
          <p:cNvPr id="1026" name="Picture 2" descr="C:\Users\Josephlo\AppData\Local\Microsoft\Windows\Temporary Internet Files\Content.Outlook\10VYQ4G7\04-07-14 2013 Annual Report 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886" y="1600200"/>
            <a:ext cx="3124200" cy="40676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83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2389" y="228600"/>
            <a:ext cx="7886700" cy="405840"/>
          </a:xfrm>
        </p:spPr>
        <p:txBody>
          <a:bodyPr/>
          <a:lstStyle/>
          <a:p>
            <a:r>
              <a:rPr lang="en-US" sz="2800" dirty="0" smtClean="0"/>
              <a:t>Progression of a Safety Culture</a:t>
            </a:r>
            <a:endParaRPr lang="en-US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457200" y="-1600199"/>
            <a:ext cx="16611599" cy="7568862"/>
            <a:chOff x="457200" y="-1600199"/>
            <a:chExt cx="16611599" cy="7568862"/>
          </a:xfrm>
        </p:grpSpPr>
        <p:sp>
          <p:nvSpPr>
            <p:cNvPr id="2" name="Arc 1"/>
            <p:cNvSpPr/>
            <p:nvPr/>
          </p:nvSpPr>
          <p:spPr>
            <a:xfrm rot="10800000">
              <a:off x="533398" y="-1600199"/>
              <a:ext cx="16535401" cy="6840822"/>
            </a:xfrm>
            <a:prstGeom prst="arc">
              <a:avLst>
                <a:gd name="adj1" fmla="val 16229699"/>
                <a:gd name="adj2" fmla="val 21582167"/>
              </a:avLst>
            </a:prstGeom>
            <a:ln w="63500">
              <a:solidFill>
                <a:srgbClr val="545454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457200" y="1053648"/>
              <a:ext cx="8382000" cy="4915015"/>
              <a:chOff x="457200" y="1180985"/>
              <a:chExt cx="8382000" cy="4915015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457200" y="5592552"/>
                <a:ext cx="8382000" cy="503448"/>
                <a:chOff x="457200" y="5443129"/>
                <a:chExt cx="8382000" cy="503448"/>
              </a:xfrm>
            </p:grpSpPr>
            <p:cxnSp>
              <p:nvCxnSpPr>
                <p:cNvPr id="10" name="Straight Connector 9"/>
                <p:cNvCxnSpPr/>
                <p:nvPr/>
              </p:nvCxnSpPr>
              <p:spPr>
                <a:xfrm flipV="1">
                  <a:off x="457200" y="5595480"/>
                  <a:ext cx="8267698" cy="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457200" y="5443129"/>
                  <a:ext cx="1" cy="21816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7620000" y="5469634"/>
                  <a:ext cx="1" cy="21816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3276600" y="5443130"/>
                  <a:ext cx="1" cy="21816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" name="TextBox 42"/>
                <p:cNvSpPr txBox="1"/>
                <p:nvPr/>
              </p:nvSpPr>
              <p:spPr>
                <a:xfrm>
                  <a:off x="838200" y="5635822"/>
                  <a:ext cx="533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+mj-lt"/>
                    </a:rPr>
                    <a:t>‘70s</a:t>
                  </a:r>
                  <a:endParaRPr lang="en-US" sz="1400" dirty="0">
                    <a:latin typeface="+mj-lt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438400" y="5635823"/>
                  <a:ext cx="533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+mj-lt"/>
                    </a:rPr>
                    <a:t>‘80s</a:t>
                  </a:r>
                  <a:endParaRPr lang="en-US" sz="1400" dirty="0">
                    <a:latin typeface="+mj-lt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3733800" y="5635823"/>
                  <a:ext cx="533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+mj-lt"/>
                    </a:rPr>
                    <a:t>‘90s</a:t>
                  </a:r>
                  <a:endParaRPr lang="en-US" sz="1400" dirty="0">
                    <a:latin typeface="+mj-lt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5181600" y="5635823"/>
                  <a:ext cx="533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+mj-lt"/>
                    </a:rPr>
                    <a:t>‘00s</a:t>
                  </a:r>
                  <a:endParaRPr lang="en-US" sz="1400" dirty="0">
                    <a:latin typeface="+mj-lt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6781800" y="5638800"/>
                  <a:ext cx="533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+mj-lt"/>
                    </a:rPr>
                    <a:t>‘10s</a:t>
                  </a:r>
                  <a:endParaRPr lang="en-US" sz="1400" dirty="0">
                    <a:latin typeface="+mj-lt"/>
                  </a:endParaRP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8305800" y="5638800"/>
                  <a:ext cx="533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latin typeface="+mj-lt"/>
                    </a:rPr>
                    <a:t>‘20s</a:t>
                  </a:r>
                  <a:endParaRPr lang="en-US" sz="1400" dirty="0">
                    <a:latin typeface="+mj-lt"/>
                  </a:endParaRPr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1828800" y="5444288"/>
                  <a:ext cx="1" cy="21816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/>
                <p:cNvCxnSpPr/>
                <p:nvPr/>
              </p:nvCxnSpPr>
              <p:spPr>
                <a:xfrm>
                  <a:off x="4648200" y="5449615"/>
                  <a:ext cx="1" cy="21816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/>
                <p:cNvCxnSpPr/>
                <p:nvPr/>
              </p:nvCxnSpPr>
              <p:spPr>
                <a:xfrm>
                  <a:off x="6095999" y="5462751"/>
                  <a:ext cx="1" cy="218161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" name="TextBox 6"/>
              <p:cNvSpPr txBox="1"/>
              <p:nvPr/>
            </p:nvSpPr>
            <p:spPr>
              <a:xfrm>
                <a:off x="533399" y="1193959"/>
                <a:ext cx="171450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‘70s, </a:t>
                </a:r>
                <a:r>
                  <a:rPr lang="en-US" sz="1400" dirty="0"/>
                  <a:t>Signing of the Occupational Safety and Health </a:t>
                </a:r>
                <a:r>
                  <a:rPr lang="en-US" sz="1400" dirty="0" smtClean="0"/>
                  <a:t>Act, OSHA Established</a:t>
                </a: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1181101" y="2539244"/>
                <a:ext cx="1771649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‘80s, Introduction of Workers Right to Know about Industry Hazards</a:t>
                </a: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676431" y="3489065"/>
                <a:ext cx="184542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‘90s, Management systems </a:t>
                </a:r>
                <a:r>
                  <a:rPr lang="en-US" sz="1400" dirty="0" smtClean="0"/>
                  <a:t>formalized, </a:t>
                </a:r>
                <a:r>
                  <a:rPr lang="en-US" sz="1400" dirty="0"/>
                  <a:t>SHACS, Tightening of Rules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419600" y="3759113"/>
                <a:ext cx="19050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‘00s, Technology, Ergonomics, </a:t>
                </a:r>
                <a:r>
                  <a:rPr lang="en-US" sz="1400" dirty="0" smtClean="0"/>
                  <a:t>Dust explosions Employers </a:t>
                </a:r>
                <a:r>
                  <a:rPr lang="en-US" sz="1400" dirty="0"/>
                  <a:t>must pay for PPE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095999" y="4236167"/>
                <a:ext cx="1714500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/>
                  <a:t>‘10s, Process  &amp; Systems, </a:t>
                </a:r>
                <a:r>
                  <a:rPr lang="en-US" sz="1400" dirty="0" smtClean="0"/>
                  <a:t>Hazard &amp; Risk Assessment, Near Miss Reporting</a:t>
                </a:r>
                <a:endParaRPr lang="en-US" sz="14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2362198" y="1180985"/>
                <a:ext cx="2228849" cy="53091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Unaware</a:t>
                </a:r>
              </a:p>
              <a:p>
                <a:pPr algn="ctr"/>
                <a:r>
                  <a:rPr lang="en-US" sz="1050" dirty="0" smtClean="0">
                    <a:solidFill>
                      <a:schemeClr val="bg1"/>
                    </a:solidFill>
                  </a:rPr>
                  <a:t>“We’re OK but accidents do happen”</a:t>
                </a:r>
                <a:endParaRPr lang="en-US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2895600" y="1846747"/>
                <a:ext cx="2057400" cy="692497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</a:rPr>
                  <a:t>Reactive</a:t>
                </a:r>
              </a:p>
              <a:p>
                <a:pPr algn="ctr"/>
                <a:r>
                  <a:rPr lang="en-US" sz="1050" dirty="0" smtClean="0">
                    <a:solidFill>
                      <a:schemeClr val="bg1"/>
                    </a:solidFill>
                  </a:rPr>
                  <a:t>“Safety is important. We fix problems after every accident.”</a:t>
                </a:r>
                <a:endParaRPr lang="en-US" sz="105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267200" y="2670048"/>
                <a:ext cx="2057400" cy="692497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Systematic</a:t>
                </a:r>
              </a:p>
              <a:p>
                <a:pPr algn="ctr"/>
                <a:r>
                  <a:rPr lang="en-US" sz="1050" dirty="0" smtClean="0"/>
                  <a:t>“We have systems in place to manage recognized hazards.”</a:t>
                </a:r>
                <a:endParaRPr lang="en-US" sz="105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286500" y="3489066"/>
                <a:ext cx="2057400" cy="692497"/>
              </a:xfrm>
              <a:prstGeom prst="rect">
                <a:avLst/>
              </a:prstGeom>
              <a:solidFill>
                <a:srgbClr val="C6E6A2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Proactive</a:t>
                </a:r>
              </a:p>
              <a:p>
                <a:pPr algn="ctr"/>
                <a:r>
                  <a:rPr lang="en-US" sz="1050" dirty="0" smtClean="0"/>
                  <a:t>“We methodically anticipate problems before they occur.”</a:t>
                </a:r>
                <a:endParaRPr lang="en-US" sz="10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3905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781800" cy="609600"/>
          </a:xfrm>
        </p:spPr>
        <p:txBody>
          <a:bodyPr/>
          <a:lstStyle/>
          <a:p>
            <a:r>
              <a:rPr lang="en-US" sz="2800" dirty="0" smtClean="0"/>
              <a:t>Commitment to Continual Improvement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/>
              <a:t>We are committed to continual improvement, where every employee, including leadership is charged with capturing and sharing knowledge gained from daily </a:t>
            </a:r>
            <a:r>
              <a:rPr lang="en-US" sz="2800" dirty="0" smtClean="0"/>
              <a:t>challenges and successes.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Process &amp; </a:t>
            </a:r>
            <a:r>
              <a:rPr lang="en-US" sz="2800" dirty="0"/>
              <a:t>Systems, Hazard &amp; Risk Assessment, Near Miss </a:t>
            </a:r>
            <a:r>
              <a:rPr lang="en-US" sz="2800" dirty="0" smtClean="0"/>
              <a:t>Reporting; What’s Next?</a:t>
            </a:r>
            <a:endParaRPr lang="en-US" sz="2800" dirty="0"/>
          </a:p>
          <a:p>
            <a:pPr lvl="1"/>
            <a:r>
              <a:rPr lang="en-US" dirty="0" smtClean="0"/>
              <a:t>Human Behavior</a:t>
            </a:r>
          </a:p>
          <a:p>
            <a:pPr lvl="1"/>
            <a:r>
              <a:rPr lang="en-US" dirty="0" smtClean="0"/>
              <a:t>Competency</a:t>
            </a:r>
          </a:p>
          <a:p>
            <a:pPr lvl="1"/>
            <a:r>
              <a:rPr lang="en-US" dirty="0" smtClean="0"/>
              <a:t>Process and Procedures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73E0-8FEE-43EA-A0F6-2CD370D3C3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4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8528"/>
            <a:ext cx="8458200" cy="381000"/>
          </a:xfrm>
        </p:spPr>
        <p:txBody>
          <a:bodyPr/>
          <a:lstStyle/>
          <a:p>
            <a:r>
              <a:rPr lang="en-US" sz="2800" dirty="0"/>
              <a:t>High Potential </a:t>
            </a:r>
            <a:r>
              <a:rPr lang="en-US" sz="2800" dirty="0" smtClean="0"/>
              <a:t>Incidents by Causation</a:t>
            </a:r>
            <a:r>
              <a:rPr lang="en-US" sz="2800" u="sng" dirty="0" smtClean="0"/>
              <a:t>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4171652"/>
            <a:ext cx="80772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Dropped Objects:</a:t>
            </a:r>
          </a:p>
          <a:p>
            <a:r>
              <a:rPr lang="en-US" sz="2400" dirty="0" smtClean="0"/>
              <a:t>DROPs are related to 60</a:t>
            </a:r>
            <a:r>
              <a:rPr lang="en-US" sz="2400" dirty="0"/>
              <a:t>% </a:t>
            </a:r>
            <a:r>
              <a:rPr lang="en-US" sz="2400" dirty="0" smtClean="0"/>
              <a:t>of </a:t>
            </a:r>
            <a:r>
              <a:rPr lang="en-US" sz="2400" dirty="0"/>
              <a:t>High </a:t>
            </a:r>
            <a:r>
              <a:rPr lang="en-US" sz="2400" dirty="0" smtClean="0"/>
              <a:t>Potentials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Yet, account for only 7% of Recordable Injuries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High Potentials are investigated using Root Cause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Corrective Actions are applied and Lessons Learned shared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933272"/>
            <a:ext cx="2057400" cy="15422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475518"/>
            <a:ext cx="2057400" cy="14506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731939"/>
              </p:ext>
            </p:extLst>
          </p:nvPr>
        </p:nvGraphicFramePr>
        <p:xfrm>
          <a:off x="152400" y="770692"/>
          <a:ext cx="5867400" cy="3400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509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73E0-8FEE-43EA-A0F6-2CD370D3C363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533400" y="3422657"/>
            <a:ext cx="3733800" cy="2668548"/>
            <a:chOff x="838200" y="1295400"/>
            <a:chExt cx="3499290" cy="2624467"/>
          </a:xfrm>
        </p:grpSpPr>
        <p:pic>
          <p:nvPicPr>
            <p:cNvPr id="4" name="Picture 2" descr="C:\Users\NDCRig68Admin\Desktop\New folder (3)\DSC0370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3499290" cy="262446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636111" y="1362350"/>
              <a:ext cx="1598978" cy="5902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Welding rod used as safety pin.</a:t>
              </a:r>
            </a:p>
            <a:p>
              <a:pPr algn="ctr"/>
              <a:r>
                <a:rPr lang="en-US" sz="1100" dirty="0" smtClean="0"/>
                <a:t>Improper configuration</a:t>
              </a:r>
              <a:endParaRPr lang="en-US" sz="1100" dirty="0"/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 flipH="1">
              <a:off x="3048004" y="1952601"/>
              <a:ext cx="387597" cy="47861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"/>
          <p:cNvSpPr txBox="1">
            <a:spLocks/>
          </p:cNvSpPr>
          <p:nvPr/>
        </p:nvSpPr>
        <p:spPr>
          <a:xfrm>
            <a:off x="304800" y="241300"/>
            <a:ext cx="8686800" cy="368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Case Study: Hazard Identification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1219200"/>
            <a:ext cx="4495800" cy="1905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/>
              <a:t>Recognize the Hazard:</a:t>
            </a:r>
          </a:p>
          <a:p>
            <a:r>
              <a:rPr lang="en-GB" altLang="en-US" sz="2000" dirty="0">
                <a:cs typeface="Arial" charset="0"/>
              </a:rPr>
              <a:t>S</a:t>
            </a:r>
            <a:r>
              <a:rPr lang="en-GB" altLang="en-US" sz="2000" dirty="0" smtClean="0">
                <a:cs typeface="Arial" charset="0"/>
              </a:rPr>
              <a:t>taff conducted DROPs inspection and identified 4 unsafe conditions</a:t>
            </a:r>
            <a:endParaRPr lang="en-GB" altLang="en-US" sz="2800" dirty="0" smtClean="0">
              <a:cs typeface="Arial" charset="0"/>
            </a:endParaRPr>
          </a:p>
          <a:p>
            <a:r>
              <a:rPr lang="en-GB" altLang="en-US" sz="2000" dirty="0" smtClean="0">
                <a:cs typeface="Arial" charset="0"/>
              </a:rPr>
              <a:t>Senior Manager conducted validation inspection and identified 53 unsafe conditions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105400" y="1208353"/>
            <a:ext cx="3491349" cy="2282380"/>
            <a:chOff x="5557156" y="1208352"/>
            <a:chExt cx="3039593" cy="2296399"/>
          </a:xfrm>
        </p:grpSpPr>
        <p:pic>
          <p:nvPicPr>
            <p:cNvPr id="15" name="Picture 2" descr="C:\Users\NDCRig68Admin\Desktop\New folder (3)\DSC0366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28753" y="836755"/>
              <a:ext cx="2296399" cy="303959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6751281" y="1283201"/>
              <a:ext cx="1786250" cy="6038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Equipment incorrectly installed. </a:t>
              </a:r>
            </a:p>
            <a:p>
              <a:pPr algn="ctr"/>
              <a:r>
                <a:rPr lang="en-US" sz="1100" dirty="0" smtClean="0"/>
                <a:t>Bolts without cotter pins for secondary retention</a:t>
              </a:r>
              <a:endParaRPr lang="en-US" sz="1100" dirty="0"/>
            </a:p>
          </p:txBody>
        </p:sp>
        <p:cxnSp>
          <p:nvCxnSpPr>
            <p:cNvPr id="17" name="Straight Arrow Connector 16"/>
            <p:cNvCxnSpPr>
              <a:stCxn id="16" idx="2"/>
            </p:cNvCxnSpPr>
            <p:nvPr/>
          </p:nvCxnSpPr>
          <p:spPr>
            <a:xfrm flipH="1">
              <a:off x="7151095" y="1887051"/>
              <a:ext cx="493311" cy="779948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5105400" y="3581400"/>
            <a:ext cx="388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/>
              <a:t>Understand the Risk: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Likelihood that the Hazard can cause serious harm or injury</a:t>
            </a:r>
          </a:p>
          <a:p>
            <a:pPr lvl="0"/>
            <a:endParaRPr lang="en-US" sz="1400" dirty="0" smtClean="0"/>
          </a:p>
          <a:p>
            <a:pPr lvl="0"/>
            <a:r>
              <a:rPr lang="en-US" sz="2400" b="1" dirty="0" smtClean="0"/>
              <a:t>Control </a:t>
            </a:r>
            <a:r>
              <a:rPr lang="en-US" sz="2400" b="1" dirty="0"/>
              <a:t>the </a:t>
            </a:r>
            <a:r>
              <a:rPr lang="en-US" sz="2400" b="1" dirty="0" smtClean="0"/>
              <a:t>Risk: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Make changes </a:t>
            </a:r>
            <a:r>
              <a:rPr lang="en-US" sz="2000" dirty="0"/>
              <a:t>necessary to prevent the Hazard from causing harm to </a:t>
            </a:r>
            <a:r>
              <a:rPr lang="en-US" sz="2000" dirty="0" smtClean="0"/>
              <a:t>employees</a:t>
            </a:r>
          </a:p>
        </p:txBody>
      </p:sp>
    </p:spTree>
    <p:extLst>
      <p:ext uri="{BB962C8B-B14F-4D97-AF65-F5344CB8AC3E}">
        <p14:creationId xmlns:p14="http://schemas.microsoft.com/office/powerpoint/2010/main" val="156755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7670219"/>
              </p:ext>
            </p:extLst>
          </p:nvPr>
        </p:nvGraphicFramePr>
        <p:xfrm>
          <a:off x="152400" y="770485"/>
          <a:ext cx="6020142" cy="3812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8528"/>
            <a:ext cx="8458200" cy="381000"/>
          </a:xfrm>
        </p:spPr>
        <p:txBody>
          <a:bodyPr/>
          <a:lstStyle/>
          <a:p>
            <a:r>
              <a:rPr lang="en-US" sz="2800" dirty="0" smtClean="0"/>
              <a:t>Majority of Injuries not DROPs Related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572000"/>
            <a:ext cx="8229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2800" kern="0" dirty="0">
                <a:solidFill>
                  <a:prstClr val="black"/>
                </a:solidFill>
              </a:rPr>
              <a:t>M</a:t>
            </a:r>
            <a:r>
              <a:rPr lang="en-US" sz="2800" kern="0" dirty="0" smtClean="0">
                <a:solidFill>
                  <a:prstClr val="black"/>
                </a:solidFill>
              </a:rPr>
              <a:t>ost </a:t>
            </a:r>
            <a:r>
              <a:rPr lang="en-US" sz="2800" kern="0" dirty="0">
                <a:solidFill>
                  <a:prstClr val="black"/>
                </a:solidFill>
              </a:rPr>
              <a:t>common causes of </a:t>
            </a:r>
            <a:r>
              <a:rPr lang="en-US" sz="2800" kern="0" dirty="0" smtClean="0">
                <a:solidFill>
                  <a:prstClr val="black"/>
                </a:solidFill>
              </a:rPr>
              <a:t>injuries:</a:t>
            </a:r>
          </a:p>
          <a:p>
            <a:pPr lvl="0"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Personnel exposure: caught  between and struck by an object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How do you think workers get into position of exposure?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prstClr val="black"/>
                </a:solidFill>
              </a:rPr>
              <a:t>How </a:t>
            </a:r>
            <a:r>
              <a:rPr lang="en-US" sz="2400" kern="0" dirty="0">
                <a:solidFill>
                  <a:prstClr val="black"/>
                </a:solidFill>
              </a:rPr>
              <a:t>do we currently mitigate the hazards that cause injuries</a:t>
            </a:r>
            <a:r>
              <a:rPr lang="en-US" sz="2400" kern="0" dirty="0" smtClean="0">
                <a:solidFill>
                  <a:prstClr val="black"/>
                </a:solidFill>
              </a:rPr>
              <a:t>?</a:t>
            </a:r>
            <a:endParaRPr lang="en-US" sz="2400" kern="0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914399"/>
            <a:ext cx="2689225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70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635373E0-8FEE-43EA-A0F6-2CD370D3C363}" type="slidenum">
              <a:rPr lang="en-US" smtClean="0"/>
              <a:pPr algn="l"/>
              <a:t>8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228600"/>
            <a:ext cx="8686800" cy="368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Case Study: Elimination of High Potentials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4800" y="1022399"/>
            <a:ext cx="4419600" cy="1905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400" b="1" dirty="0" smtClean="0"/>
              <a:t>Recognize the Hazard: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Routine vs Non-Routine operations</a:t>
            </a:r>
          </a:p>
          <a:p>
            <a:r>
              <a:rPr lang="en-US" sz="2000" dirty="0" smtClean="0">
                <a:solidFill>
                  <a:prstClr val="black"/>
                </a:solidFill>
              </a:rPr>
              <a:t>Lay </a:t>
            </a:r>
            <a:r>
              <a:rPr lang="en-US" sz="2000" dirty="0">
                <a:solidFill>
                  <a:prstClr val="black"/>
                </a:solidFill>
              </a:rPr>
              <a:t>down of drill pipe, </a:t>
            </a:r>
            <a:r>
              <a:rPr lang="en-US" sz="2000" dirty="0" smtClean="0">
                <a:solidFill>
                  <a:prstClr val="black"/>
                </a:solidFill>
              </a:rPr>
              <a:t>became non-routine and the associated hazards not recognized by the floor men</a:t>
            </a:r>
            <a:endParaRPr lang="en-GB" sz="1800" dirty="0" smtClean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5400" y="3570744"/>
            <a:ext cx="3886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smtClean="0"/>
              <a:t>Understand the Risk: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prstClr val="black"/>
                </a:solidFill>
              </a:rPr>
              <a:t>Assess likelihood lead blocks will be utilized on location and the resulting exposure to injury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400" b="1" dirty="0" smtClean="0"/>
              <a:t>Control the Risk: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Equipment identified </a:t>
            </a:r>
            <a:r>
              <a:rPr lang="en-US" sz="2000" dirty="0"/>
              <a:t>as hazardous </a:t>
            </a:r>
            <a:r>
              <a:rPr lang="en-US" sz="2000" dirty="0" smtClean="0"/>
              <a:t>removed from site</a:t>
            </a:r>
            <a:endParaRPr lang="en-US" dirty="0" smtClean="0"/>
          </a:p>
        </p:txBody>
      </p:sp>
      <p:grpSp>
        <p:nvGrpSpPr>
          <p:cNvPr id="21" name="Group 20"/>
          <p:cNvGrpSpPr/>
          <p:nvPr/>
        </p:nvGrpSpPr>
        <p:grpSpPr>
          <a:xfrm>
            <a:off x="5105400" y="1184054"/>
            <a:ext cx="3491350" cy="2238604"/>
            <a:chOff x="6096000" y="762000"/>
            <a:chExt cx="2758779" cy="2533571"/>
          </a:xfrm>
        </p:grpSpPr>
        <p:pic>
          <p:nvPicPr>
            <p:cNvPr id="22" name="Picture 2" descr="C:\Users\renanz\AppData\Local\Microsoft\Windows\Temporary Internet Files\Content.Outlook\90LFIRXR\DSC01418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762000"/>
              <a:ext cx="2758779" cy="253357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Oval 22"/>
            <p:cNvSpPr/>
            <p:nvPr/>
          </p:nvSpPr>
          <p:spPr>
            <a:xfrm>
              <a:off x="7010400" y="2362200"/>
              <a:ext cx="935254" cy="735129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b="9090"/>
          <a:stretch/>
        </p:blipFill>
        <p:spPr>
          <a:xfrm>
            <a:off x="1167098" y="2971800"/>
            <a:ext cx="2490502" cy="312352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Oval 15"/>
          <p:cNvSpPr/>
          <p:nvPr/>
        </p:nvSpPr>
        <p:spPr>
          <a:xfrm>
            <a:off x="1371600" y="4343400"/>
            <a:ext cx="1586274" cy="154900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588797" y="1295400"/>
            <a:ext cx="1183603" cy="64954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83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6781800" cy="609600"/>
          </a:xfrm>
        </p:spPr>
        <p:txBody>
          <a:bodyPr/>
          <a:lstStyle/>
          <a:p>
            <a:r>
              <a:rPr lang="en-US" sz="2800" dirty="0"/>
              <a:t>Safe Management of Operations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1" y="914400"/>
            <a:ext cx="8491536" cy="5211763"/>
          </a:xfrm>
        </p:spPr>
        <p:txBody>
          <a:bodyPr>
            <a:noAutofit/>
          </a:bodyPr>
          <a:lstStyle/>
          <a:p>
            <a:r>
              <a:rPr lang="en-US" dirty="0" smtClean="0"/>
              <a:t>Instilled Safety Culture</a:t>
            </a:r>
          </a:p>
          <a:p>
            <a:pPr lvl="1"/>
            <a:r>
              <a:rPr lang="en-US" dirty="0" smtClean="0"/>
              <a:t>Maintain awareness of the big picture while focusing on the details of the planned routine task at hand</a:t>
            </a:r>
          </a:p>
          <a:p>
            <a:endParaRPr lang="en-US" sz="1200" dirty="0" smtClean="0"/>
          </a:p>
          <a:p>
            <a:r>
              <a:rPr lang="en-US" dirty="0" smtClean="0"/>
              <a:t>Human Behavior (awareness of human weakness)</a:t>
            </a:r>
          </a:p>
          <a:p>
            <a:pPr lvl="1"/>
            <a:r>
              <a:rPr lang="en-US" dirty="0" smtClean="0"/>
              <a:t>Concentration span with repetitive work – Job rotation</a:t>
            </a:r>
          </a:p>
          <a:p>
            <a:pPr lvl="1"/>
            <a:r>
              <a:rPr lang="en-US" dirty="0" smtClean="0"/>
              <a:t>Complacency – Constant reminders and messages</a:t>
            </a:r>
          </a:p>
          <a:p>
            <a:pPr lvl="1"/>
            <a:r>
              <a:rPr lang="en-US" dirty="0" smtClean="0"/>
              <a:t>Distraction – Teams often concede a goal after scoring</a:t>
            </a:r>
          </a:p>
          <a:p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Validation through Competence </a:t>
            </a:r>
            <a:br>
              <a:rPr lang="en-US" dirty="0" smtClean="0"/>
            </a:br>
            <a:r>
              <a:rPr lang="en-US" dirty="0" smtClean="0"/>
              <a:t>Assurance with an emphasized </a:t>
            </a:r>
          </a:p>
          <a:p>
            <a:pPr marL="0" indent="347663">
              <a:spcBef>
                <a:spcPts val="0"/>
              </a:spcBef>
              <a:buNone/>
            </a:pPr>
            <a:r>
              <a:rPr lang="en-US" dirty="0" smtClean="0"/>
              <a:t>focus on Short Service Employees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73E0-8FEE-43EA-A0F6-2CD370D3C3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57675"/>
            <a:ext cx="32004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59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2012 Parker Drilling">
      <a:dk1>
        <a:sysClr val="windowText" lastClr="000000"/>
      </a:dk1>
      <a:lt1>
        <a:sysClr val="window" lastClr="FFFFFF"/>
      </a:lt1>
      <a:dk2>
        <a:srgbClr val="5ED6CD"/>
      </a:dk2>
      <a:lt2>
        <a:srgbClr val="FB6823"/>
      </a:lt2>
      <a:accent1>
        <a:srgbClr val="005596"/>
      </a:accent1>
      <a:accent2>
        <a:srgbClr val="5ED6CD"/>
      </a:accent2>
      <a:accent3>
        <a:srgbClr val="FB6823"/>
      </a:accent3>
      <a:accent4>
        <a:srgbClr val="BFBFBF"/>
      </a:accent4>
      <a:accent5>
        <a:srgbClr val="E3D591"/>
      </a:accent5>
      <a:accent6>
        <a:srgbClr val="005596"/>
      </a:accent6>
      <a:hlink>
        <a:srgbClr val="002060"/>
      </a:hlink>
      <a:folHlink>
        <a:srgbClr val="FB682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11196</TotalTime>
  <Words>630</Words>
  <Application>Microsoft Office PowerPoint</Application>
  <PresentationFormat>On-screen Show (4:3)</PresentationFormat>
  <Paragraphs>114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Identification &amp; Elimination of High Potentials  Lessons Learned - Discussion</vt:lpstr>
      <vt:lpstr>PowerPoint Presentation</vt:lpstr>
      <vt:lpstr>Progression of a Safety Culture</vt:lpstr>
      <vt:lpstr>Commitment to Continual Improvement</vt:lpstr>
      <vt:lpstr>High Potential Incidents by Causation </vt:lpstr>
      <vt:lpstr>PowerPoint Presentation</vt:lpstr>
      <vt:lpstr>Majority of Injuries not DROPs Related</vt:lpstr>
      <vt:lpstr>PowerPoint Presentation</vt:lpstr>
      <vt:lpstr>Safe Management of Operations </vt:lpstr>
      <vt:lpstr>PowerPoint Presentation</vt:lpstr>
      <vt:lpstr>Identification &amp; Elimination of High Potentials  Lessons Learned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Presentation  June 18, 2012</dc:title>
  <dc:creator>billieh</dc:creator>
  <cp:lastModifiedBy>build</cp:lastModifiedBy>
  <cp:revision>365</cp:revision>
  <cp:lastPrinted>2015-11-29T02:51:43Z</cp:lastPrinted>
  <dcterms:created xsi:type="dcterms:W3CDTF">2012-06-21T20:48:43Z</dcterms:created>
  <dcterms:modified xsi:type="dcterms:W3CDTF">2016-03-20T08:58:51Z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